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19" d="100"/>
          <a:sy n="119" d="100"/>
        </p:scale>
        <p:origin x="16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9159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245"/>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534AB7"/>
          </a:solidFill>
          <a:ln/>
        </p:spPr>
      </p:sp>
      <p:sp>
        <p:nvSpPr>
          <p:cNvPr id="3" name="Shape 1"/>
          <p:cNvSpPr/>
          <p:nvPr/>
        </p:nvSpPr>
        <p:spPr>
          <a:xfrm>
            <a:off x="5029200" y="-1097280"/>
            <a:ext cx="5029200" cy="5029200"/>
          </a:xfrm>
          <a:prstGeom prst="ellipse">
            <a:avLst/>
          </a:prstGeom>
          <a:solidFill>
            <a:srgbClr val="534AB7">
              <a:alpha val="18000"/>
            </a:srgbClr>
          </a:solidFill>
          <a:ln w="12700">
            <a:solidFill>
              <a:srgbClr val="534AB7">
                <a:alpha val="30000"/>
              </a:srgbClr>
            </a:solidFill>
            <a:prstDash val="solid"/>
          </a:ln>
        </p:spPr>
      </p:sp>
      <p:sp>
        <p:nvSpPr>
          <p:cNvPr id="4" name="Shape 2"/>
          <p:cNvSpPr/>
          <p:nvPr/>
        </p:nvSpPr>
        <p:spPr>
          <a:xfrm>
            <a:off x="5669280" y="-457200"/>
            <a:ext cx="3657600" cy="3657600"/>
          </a:xfrm>
          <a:prstGeom prst="ellipse">
            <a:avLst/>
          </a:prstGeom>
          <a:solidFill>
            <a:srgbClr val="534AB7">
              <a:alpha val="12000"/>
            </a:srgbClr>
          </a:solidFill>
          <a:ln w="12700">
            <a:solidFill>
              <a:srgbClr val="534AB7">
                <a:alpha val="20000"/>
              </a:srgbClr>
            </a:solidFill>
            <a:prstDash val="solid"/>
          </a:ln>
        </p:spPr>
      </p:sp>
      <p:sp>
        <p:nvSpPr>
          <p:cNvPr id="5" name="Shape 3"/>
          <p:cNvSpPr/>
          <p:nvPr/>
        </p:nvSpPr>
        <p:spPr>
          <a:xfrm>
            <a:off x="457200" y="640080"/>
            <a:ext cx="2011680" cy="320040"/>
          </a:xfrm>
          <a:prstGeom prst="roundRect">
            <a:avLst>
              <a:gd name="adj" fmla="val 22857"/>
            </a:avLst>
          </a:prstGeom>
          <a:solidFill>
            <a:srgbClr val="534AB7"/>
          </a:solidFill>
          <a:ln/>
        </p:spPr>
      </p:sp>
      <p:sp>
        <p:nvSpPr>
          <p:cNvPr id="6" name="Text 4"/>
          <p:cNvSpPr/>
          <p:nvPr/>
        </p:nvSpPr>
        <p:spPr>
          <a:xfrm>
            <a:off x="457200" y="640080"/>
            <a:ext cx="2011680" cy="320040"/>
          </a:xfrm>
          <a:prstGeom prst="rect">
            <a:avLst/>
          </a:prstGeom>
          <a:noFill/>
          <a:ln/>
        </p:spPr>
        <p:txBody>
          <a:bodyPr wrap="square" lIns="0" tIns="0" rIns="0" bIns="0" rtlCol="0" anchor="ctr"/>
          <a:lstStyle/>
          <a:p>
            <a:pPr marL="0" indent="0" algn="ctr">
              <a:buNone/>
            </a:pPr>
            <a:r>
              <a:rPr lang="en-US" sz="900" b="1" kern="0" spc="300" dirty="0">
                <a:solidFill>
                  <a:srgbClr val="EEEDFE"/>
                </a:solidFill>
              </a:rPr>
              <a:t>PROFECÍA BÍBLICA</a:t>
            </a:r>
            <a:endParaRPr lang="en-US" sz="900" dirty="0"/>
          </a:p>
        </p:txBody>
      </p:sp>
      <p:sp>
        <p:nvSpPr>
          <p:cNvPr id="7" name="Text 5"/>
          <p:cNvSpPr/>
          <p:nvPr/>
        </p:nvSpPr>
        <p:spPr>
          <a:xfrm>
            <a:off x="457200" y="1143000"/>
            <a:ext cx="8229600" cy="1005840"/>
          </a:xfrm>
          <a:prstGeom prst="rect">
            <a:avLst/>
          </a:prstGeom>
          <a:noFill/>
          <a:ln/>
        </p:spPr>
        <p:txBody>
          <a:bodyPr wrap="square" rtlCol="0" anchor="ctr"/>
          <a:lstStyle/>
          <a:p>
            <a:pPr marL="0" indent="0" algn="l">
              <a:buNone/>
            </a:pPr>
            <a:r>
              <a:rPr lang="en-US" sz="5200" b="1" dirty="0">
                <a:solidFill>
                  <a:srgbClr val="FFFFFF"/>
                </a:solidFill>
                <a:latin typeface="Georgia" pitchFamily="34" charset="0"/>
                <a:ea typeface="Georgia" pitchFamily="34" charset="-122"/>
                <a:cs typeface="Georgia" pitchFamily="34" charset="-120"/>
              </a:rPr>
              <a:t>Las 70 Semanas</a:t>
            </a:r>
            <a:endParaRPr lang="en-US" sz="5200" dirty="0"/>
          </a:p>
        </p:txBody>
      </p:sp>
      <p:sp>
        <p:nvSpPr>
          <p:cNvPr id="8" name="Text 6"/>
          <p:cNvSpPr/>
          <p:nvPr/>
        </p:nvSpPr>
        <p:spPr>
          <a:xfrm>
            <a:off x="457200" y="2011680"/>
            <a:ext cx="8229600" cy="822960"/>
          </a:xfrm>
          <a:prstGeom prst="rect">
            <a:avLst/>
          </a:prstGeom>
          <a:noFill/>
          <a:ln/>
        </p:spPr>
        <p:txBody>
          <a:bodyPr wrap="square" rtlCol="0" anchor="ctr"/>
          <a:lstStyle/>
          <a:p>
            <a:pPr marL="0" indent="0" algn="l">
              <a:buNone/>
            </a:pPr>
            <a:r>
              <a:rPr lang="en-US" sz="4400" dirty="0">
                <a:solidFill>
                  <a:srgbClr val="EEEDFE"/>
                </a:solidFill>
                <a:latin typeface="Georgia" pitchFamily="34" charset="0"/>
                <a:ea typeface="Georgia" pitchFamily="34" charset="-122"/>
                <a:cs typeface="Georgia" pitchFamily="34" charset="-120"/>
              </a:rPr>
              <a:t>de Daniel 9</a:t>
            </a:r>
            <a:endParaRPr lang="en-US" sz="4400" dirty="0"/>
          </a:p>
        </p:txBody>
      </p:sp>
      <p:sp>
        <p:nvSpPr>
          <p:cNvPr id="9" name="Shape 7"/>
          <p:cNvSpPr/>
          <p:nvPr/>
        </p:nvSpPr>
        <p:spPr>
          <a:xfrm>
            <a:off x="457200" y="2926080"/>
            <a:ext cx="3200400" cy="27432"/>
          </a:xfrm>
          <a:prstGeom prst="rect">
            <a:avLst/>
          </a:prstGeom>
          <a:solidFill>
            <a:srgbClr val="EF9F27"/>
          </a:solidFill>
          <a:ln/>
        </p:spPr>
      </p:sp>
      <p:sp>
        <p:nvSpPr>
          <p:cNvPr id="10" name="Text 8"/>
          <p:cNvSpPr/>
          <p:nvPr/>
        </p:nvSpPr>
        <p:spPr>
          <a:xfrm>
            <a:off x="457200" y="3063240"/>
            <a:ext cx="7315200" cy="457200"/>
          </a:xfrm>
          <a:prstGeom prst="rect">
            <a:avLst/>
          </a:prstGeom>
          <a:noFill/>
          <a:ln/>
        </p:spPr>
        <p:txBody>
          <a:bodyPr wrap="square" rtlCol="0" anchor="ctr"/>
          <a:lstStyle/>
          <a:p>
            <a:pPr marL="0" indent="0" algn="l">
              <a:buNone/>
            </a:pPr>
            <a:r>
              <a:rPr lang="en-US" sz="1600" i="1" dirty="0">
                <a:solidFill>
                  <a:srgbClr val="E2E8F0"/>
                </a:solidFill>
                <a:latin typeface="Calibri" pitchFamily="34" charset="0"/>
                <a:ea typeface="Calibri" pitchFamily="34" charset="-122"/>
                <a:cs typeface="Calibri" pitchFamily="34" charset="-120"/>
              </a:rPr>
              <a:t>490 años de historia profética cumplida en Cristo</a:t>
            </a:r>
            <a:endParaRPr lang="en-US" sz="1600" dirty="0"/>
          </a:p>
        </p:txBody>
      </p:sp>
      <p:sp>
        <p:nvSpPr>
          <p:cNvPr id="11" name="Text 9"/>
          <p:cNvSpPr/>
          <p:nvPr/>
        </p:nvSpPr>
        <p:spPr>
          <a:xfrm>
            <a:off x="457200" y="3657600"/>
            <a:ext cx="8229600" cy="320040"/>
          </a:xfrm>
          <a:prstGeom prst="rect">
            <a:avLst/>
          </a:prstGeom>
          <a:noFill/>
          <a:ln/>
        </p:spPr>
        <p:txBody>
          <a:bodyPr wrap="square" rtlCol="0" anchor="ctr"/>
          <a:lstStyle/>
          <a:p>
            <a:pPr marL="0" indent="0" algn="l">
              <a:buNone/>
            </a:pPr>
            <a:r>
              <a:rPr lang="en-US" sz="1200" kern="0" spc="100" dirty="0">
                <a:solidFill>
                  <a:srgbClr val="EEEDFE"/>
                </a:solidFill>
                <a:latin typeface="Calibri" pitchFamily="34" charset="0"/>
                <a:ea typeface="Calibri" pitchFamily="34" charset="-122"/>
                <a:cs typeface="Calibri" pitchFamily="34" charset="-120"/>
              </a:rPr>
              <a:t>Daniel 9:24-27  ·  Ezequiel 4:6  ·  Números 14:34</a:t>
            </a:r>
            <a:endParaRPr lang="en-US" sz="1200" dirty="0"/>
          </a:p>
        </p:txBody>
      </p:sp>
      <p:sp>
        <p:nvSpPr>
          <p:cNvPr id="12" name="Text 10"/>
          <p:cNvSpPr/>
          <p:nvPr/>
        </p:nvSpPr>
        <p:spPr>
          <a:xfrm>
            <a:off x="457200" y="4709160"/>
            <a:ext cx="8229600" cy="274320"/>
          </a:xfrm>
          <a:prstGeom prst="rect">
            <a:avLst/>
          </a:prstGeom>
          <a:noFill/>
          <a:ln/>
        </p:spPr>
        <p:txBody>
          <a:bodyPr wrap="square" rtlCol="0" anchor="ctr"/>
          <a:lstStyle/>
          <a:p>
            <a:pPr marL="0" indent="0" algn="l">
              <a:buNone/>
            </a:pPr>
            <a:r>
              <a:rPr lang="en-US" sz="1000" dirty="0">
                <a:solidFill>
                  <a:srgbClr val="64748B"/>
                </a:solidFill>
                <a:latin typeface="Calibri" pitchFamily="34" charset="0"/>
                <a:ea typeface="Calibri" pitchFamily="34" charset="-122"/>
                <a:cs typeface="Calibri" pitchFamily="34" charset="-120"/>
              </a:rPr>
              <a:t>Material para jóvenes adventistas</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A1245"/>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534AB7"/>
          </a:solidFill>
          <a:ln/>
        </p:spPr>
      </p:sp>
      <p:sp>
        <p:nvSpPr>
          <p:cNvPr id="3" name="Shape 1"/>
          <p:cNvSpPr/>
          <p:nvPr/>
        </p:nvSpPr>
        <p:spPr>
          <a:xfrm>
            <a:off x="5029200" y="1371600"/>
            <a:ext cx="4572000" cy="4572000"/>
          </a:xfrm>
          <a:prstGeom prst="ellipse">
            <a:avLst/>
          </a:prstGeom>
          <a:solidFill>
            <a:srgbClr val="534AB7">
              <a:alpha val="12000"/>
            </a:srgbClr>
          </a:solidFill>
          <a:ln w="12700">
            <a:solidFill>
              <a:srgbClr val="534AB7">
                <a:alpha val="20000"/>
              </a:srgbClr>
            </a:solidFill>
            <a:prstDash val="solid"/>
          </a:ln>
        </p:spPr>
      </p:sp>
      <p:sp>
        <p:nvSpPr>
          <p:cNvPr id="4" name="Text 2"/>
          <p:cNvSpPr/>
          <p:nvPr/>
        </p:nvSpPr>
        <p:spPr>
          <a:xfrm>
            <a:off x="457200" y="274320"/>
            <a:ext cx="8229600" cy="777240"/>
          </a:xfrm>
          <a:prstGeom prst="rect">
            <a:avLst/>
          </a:prstGeom>
          <a:noFill/>
          <a:ln/>
        </p:spPr>
        <p:txBody>
          <a:bodyPr wrap="square" rtlCol="0" anchor="ctr"/>
          <a:lstStyle/>
          <a:p>
            <a:pPr marL="0" indent="0">
              <a:buNone/>
            </a:pPr>
            <a:r>
              <a:rPr lang="en-US" sz="4400" b="1" dirty="0">
                <a:solidFill>
                  <a:srgbClr val="FFFFFF"/>
                </a:solidFill>
                <a:latin typeface="Georgia" pitchFamily="34" charset="0"/>
                <a:ea typeface="Georgia" pitchFamily="34" charset="-122"/>
                <a:cs typeface="Georgia" pitchFamily="34" charset="-120"/>
              </a:rPr>
              <a:t>Una profecía,</a:t>
            </a:r>
            <a:endParaRPr lang="en-US" sz="4400" dirty="0"/>
          </a:p>
        </p:txBody>
      </p:sp>
      <p:sp>
        <p:nvSpPr>
          <p:cNvPr id="5" name="Text 3"/>
          <p:cNvSpPr/>
          <p:nvPr/>
        </p:nvSpPr>
        <p:spPr>
          <a:xfrm>
            <a:off x="457200" y="1005840"/>
            <a:ext cx="8229600" cy="777240"/>
          </a:xfrm>
          <a:prstGeom prst="rect">
            <a:avLst/>
          </a:prstGeom>
          <a:noFill/>
          <a:ln/>
        </p:spPr>
        <p:txBody>
          <a:bodyPr wrap="square" rtlCol="0" anchor="ctr"/>
          <a:lstStyle/>
          <a:p>
            <a:pPr marL="0" indent="0">
              <a:buNone/>
            </a:pPr>
            <a:r>
              <a:rPr lang="en-US" sz="3800" dirty="0">
                <a:solidFill>
                  <a:srgbClr val="EEEDFE"/>
                </a:solidFill>
                <a:latin typeface="Georgia" pitchFamily="34" charset="0"/>
                <a:ea typeface="Georgia" pitchFamily="34" charset="-122"/>
                <a:cs typeface="Georgia" pitchFamily="34" charset="-120"/>
              </a:rPr>
              <a:t>cumplida al año exacto.</a:t>
            </a:r>
            <a:endParaRPr lang="en-US" sz="3800" dirty="0"/>
          </a:p>
        </p:txBody>
      </p:sp>
      <p:sp>
        <p:nvSpPr>
          <p:cNvPr id="6" name="Shape 4"/>
          <p:cNvSpPr/>
          <p:nvPr/>
        </p:nvSpPr>
        <p:spPr>
          <a:xfrm>
            <a:off x="457200" y="1783080"/>
            <a:ext cx="3657600" cy="36576"/>
          </a:xfrm>
          <a:prstGeom prst="rect">
            <a:avLst/>
          </a:prstGeom>
          <a:solidFill>
            <a:srgbClr val="EF9F27"/>
          </a:solidFill>
          <a:ln/>
        </p:spPr>
      </p:sp>
      <p:sp>
        <p:nvSpPr>
          <p:cNvPr id="7" name="Text 5"/>
          <p:cNvSpPr/>
          <p:nvPr/>
        </p:nvSpPr>
        <p:spPr>
          <a:xfrm>
            <a:off x="457200" y="1945366"/>
            <a:ext cx="5943600" cy="2011680"/>
          </a:xfrm>
          <a:prstGeom prst="rect">
            <a:avLst/>
          </a:prstGeom>
          <a:noFill/>
          <a:ln/>
        </p:spPr>
        <p:txBody>
          <a:bodyPr wrap="square" rtlCol="0" anchor="ctr"/>
          <a:lstStyle/>
          <a:p>
            <a:pPr marL="0" indent="0">
              <a:lnSpc>
                <a:spcPct val="150000"/>
              </a:lnSpc>
              <a:buNone/>
            </a:pPr>
            <a:r>
              <a:rPr lang="en-US" b="1" dirty="0">
                <a:solidFill>
                  <a:srgbClr val="EF9F27"/>
                </a:solidFill>
                <a:latin typeface="Calibri" pitchFamily="34" charset="0"/>
                <a:ea typeface="Calibri" pitchFamily="34" charset="-122"/>
                <a:cs typeface="Calibri" pitchFamily="34" charset="-120"/>
              </a:rPr>
              <a:t>457 a.C.</a:t>
            </a:r>
            <a:r>
              <a:rPr lang="en-US" dirty="0">
                <a:solidFill>
                  <a:srgbClr val="E2E8F0"/>
                </a:solidFill>
                <a:latin typeface="Calibri" pitchFamily="34" charset="0"/>
                <a:ea typeface="Calibri" pitchFamily="34" charset="-122"/>
                <a:cs typeface="Calibri" pitchFamily="34" charset="-120"/>
              </a:rPr>
              <a:t> → Decreto de Artajerjes</a:t>
            </a:r>
            <a:r>
              <a:rPr lang="en-US" dirty="0">
                <a:solidFill>
                  <a:srgbClr val="000000"/>
                </a:solidFill>
                <a:latin typeface="Calibri" pitchFamily="34" charset="0"/>
                <a:ea typeface="Calibri" pitchFamily="34" charset="-122"/>
                <a:cs typeface="Calibri" pitchFamily="34" charset="-120"/>
              </a:rPr>
              <a:t>
</a:t>
            </a:r>
            <a:r>
              <a:rPr lang="en-US" b="1" dirty="0">
                <a:solidFill>
                  <a:srgbClr val="EF9F27"/>
                </a:solidFill>
                <a:latin typeface="Calibri" pitchFamily="34" charset="0"/>
                <a:ea typeface="Calibri" pitchFamily="34" charset="-122"/>
                <a:cs typeface="Calibri" pitchFamily="34" charset="-120"/>
              </a:rPr>
              <a:t>27 d.C.</a:t>
            </a:r>
            <a:r>
              <a:rPr lang="en-US" dirty="0">
                <a:solidFill>
                  <a:srgbClr val="E2E8F0"/>
                </a:solidFill>
                <a:latin typeface="Calibri" pitchFamily="34" charset="0"/>
                <a:ea typeface="Calibri" pitchFamily="34" charset="-122"/>
                <a:cs typeface="Calibri" pitchFamily="34" charset="-120"/>
              </a:rPr>
              <a:t> → Bautismo: el Mesías ungido</a:t>
            </a:r>
            <a:r>
              <a:rPr lang="en-US" dirty="0">
                <a:solidFill>
                  <a:srgbClr val="000000"/>
                </a:solidFill>
                <a:latin typeface="Calibri" pitchFamily="34" charset="0"/>
                <a:ea typeface="Calibri" pitchFamily="34" charset="-122"/>
                <a:cs typeface="Calibri" pitchFamily="34" charset="-120"/>
              </a:rPr>
              <a:t>
</a:t>
            </a:r>
            <a:r>
              <a:rPr lang="en-US" b="1" dirty="0">
                <a:solidFill>
                  <a:srgbClr val="EF9F27"/>
                </a:solidFill>
                <a:latin typeface="Calibri" pitchFamily="34" charset="0"/>
                <a:ea typeface="Calibri" pitchFamily="34" charset="-122"/>
                <a:cs typeface="Calibri" pitchFamily="34" charset="-120"/>
              </a:rPr>
              <a:t>31 d.C.</a:t>
            </a:r>
            <a:r>
              <a:rPr lang="en-US" dirty="0">
                <a:solidFill>
                  <a:srgbClr val="E2E8F0"/>
                </a:solidFill>
                <a:latin typeface="Calibri" pitchFamily="34" charset="0"/>
                <a:ea typeface="Calibri" pitchFamily="34" charset="-122"/>
                <a:cs typeface="Calibri" pitchFamily="34" charset="-120"/>
              </a:rPr>
              <a:t> → Crucifixión: cesa el sacrificio</a:t>
            </a:r>
            <a:r>
              <a:rPr lang="en-US" dirty="0">
                <a:solidFill>
                  <a:srgbClr val="000000"/>
                </a:solidFill>
                <a:latin typeface="Calibri" pitchFamily="34" charset="0"/>
                <a:ea typeface="Calibri" pitchFamily="34" charset="-122"/>
                <a:cs typeface="Calibri" pitchFamily="34" charset="-120"/>
              </a:rPr>
              <a:t>
</a:t>
            </a:r>
            <a:r>
              <a:rPr lang="en-US" b="1" dirty="0">
                <a:solidFill>
                  <a:srgbClr val="EF9F27"/>
                </a:solidFill>
                <a:latin typeface="Calibri" pitchFamily="34" charset="0"/>
                <a:ea typeface="Calibri" pitchFamily="34" charset="-122"/>
                <a:cs typeface="Calibri" pitchFamily="34" charset="-120"/>
              </a:rPr>
              <a:t>34 d.C.</a:t>
            </a:r>
            <a:r>
              <a:rPr lang="en-US" dirty="0">
                <a:solidFill>
                  <a:srgbClr val="E2E8F0"/>
                </a:solidFill>
                <a:latin typeface="Calibri" pitchFamily="34" charset="0"/>
                <a:ea typeface="Calibri" pitchFamily="34" charset="-122"/>
                <a:cs typeface="Calibri" pitchFamily="34" charset="-120"/>
              </a:rPr>
              <a:t> → Evangelio a todas las naciones</a:t>
            </a:r>
            <a:endParaRPr lang="en-US" dirty="0"/>
          </a:p>
        </p:txBody>
      </p:sp>
      <p:sp>
        <p:nvSpPr>
          <p:cNvPr id="8" name="Text 6"/>
          <p:cNvSpPr/>
          <p:nvPr/>
        </p:nvSpPr>
        <p:spPr>
          <a:xfrm>
            <a:off x="457200" y="3899896"/>
            <a:ext cx="8464378" cy="845820"/>
          </a:xfrm>
          <a:prstGeom prst="rect">
            <a:avLst/>
          </a:prstGeom>
          <a:noFill/>
          <a:ln/>
        </p:spPr>
        <p:txBody>
          <a:bodyPr wrap="square" rtlCol="0" anchor="ctr"/>
          <a:lstStyle/>
          <a:p>
            <a:pPr marL="0" indent="0">
              <a:lnSpc>
                <a:spcPct val="120000"/>
              </a:lnSpc>
              <a:buNone/>
            </a:pPr>
            <a:r>
              <a:rPr lang="en-US" i="1" dirty="0">
                <a:solidFill>
                  <a:srgbClr val="64748B"/>
                </a:solidFill>
                <a:latin typeface="Calibri" pitchFamily="34" charset="0"/>
                <a:ea typeface="Calibri" pitchFamily="34" charset="-122"/>
                <a:cs typeface="Calibri" pitchFamily="34" charset="-120"/>
              </a:rPr>
              <a:t>"La profecía de las setenta semanas depende del decreto de Artajerjes. Desde ese punto, cada fecha encaja con la historia con precisión matemática."</a:t>
            </a:r>
            <a:endParaRPr lang="en-US" dirty="0"/>
          </a:p>
        </p:txBody>
      </p:sp>
      <p:sp>
        <p:nvSpPr>
          <p:cNvPr id="9" name="Text 7"/>
          <p:cNvSpPr/>
          <p:nvPr/>
        </p:nvSpPr>
        <p:spPr>
          <a:xfrm>
            <a:off x="457200" y="4892040"/>
            <a:ext cx="8229600" cy="201168"/>
          </a:xfrm>
          <a:prstGeom prst="rect">
            <a:avLst/>
          </a:prstGeom>
          <a:noFill/>
          <a:ln/>
        </p:spPr>
        <p:txBody>
          <a:bodyPr wrap="square" rtlCol="0" anchor="ctr"/>
          <a:lstStyle/>
          <a:p>
            <a:pPr marL="0" indent="0">
              <a:buNone/>
            </a:pPr>
            <a:r>
              <a:rPr lang="en-US" sz="900" dirty="0">
                <a:solidFill>
                  <a:srgbClr val="64748B"/>
                </a:solidFill>
                <a:latin typeface="Calibri" pitchFamily="34" charset="0"/>
                <a:ea typeface="Calibri" pitchFamily="34" charset="-122"/>
                <a:cs typeface="Calibri" pitchFamily="34" charset="-120"/>
              </a:rPr>
              <a:t>Daniel 9:24-27  ·  Material para jóvenes adventistas</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A1245"/>
          </a:solidFill>
          <a:ln/>
        </p:spPr>
      </p:sp>
      <p:sp>
        <p:nvSpPr>
          <p:cNvPr id="3" name="Shape 1"/>
          <p:cNvSpPr/>
          <p:nvPr/>
        </p:nvSpPr>
        <p:spPr>
          <a:xfrm>
            <a:off x="0" y="0"/>
            <a:ext cx="164592" cy="914400"/>
          </a:xfrm>
          <a:prstGeom prst="rect">
            <a:avLst/>
          </a:prstGeom>
          <a:solidFill>
            <a:srgbClr val="534AB7"/>
          </a:solidFill>
          <a:ln/>
        </p:spPr>
      </p:sp>
      <p:sp>
        <p:nvSpPr>
          <p:cNvPr id="4" name="Text 2"/>
          <p:cNvSpPr/>
          <p:nvPr/>
        </p:nvSpPr>
        <p:spPr>
          <a:xfrm>
            <a:off x="274320" y="0"/>
            <a:ext cx="365760" cy="914400"/>
          </a:xfrm>
          <a:prstGeom prst="rect">
            <a:avLst/>
          </a:prstGeom>
          <a:noFill/>
          <a:ln/>
        </p:spPr>
        <p:txBody>
          <a:bodyPr wrap="square" rtlCol="0" anchor="ctr"/>
          <a:lstStyle/>
          <a:p>
            <a:pPr marL="0" indent="0" algn="ctr">
              <a:buNone/>
            </a:pPr>
            <a:r>
              <a:rPr lang="en-US" sz="1000" b="1" dirty="0">
                <a:solidFill>
                  <a:srgbClr val="EEEDFE"/>
                </a:solidFill>
              </a:rPr>
              <a:t>1</a:t>
            </a:r>
            <a:endParaRPr lang="en-US" sz="1000" dirty="0"/>
          </a:p>
        </p:txBody>
      </p:sp>
      <p:sp>
        <p:nvSpPr>
          <p:cNvPr id="5" name="Text 3"/>
          <p:cNvSpPr/>
          <p:nvPr/>
        </p:nvSpPr>
        <p:spPr>
          <a:xfrm>
            <a:off x="731520" y="0"/>
            <a:ext cx="8229600" cy="91440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¿Quién era Daniel y cuál era su situación?</a:t>
            </a:r>
            <a:endParaRPr lang="en-US" sz="2200" dirty="0"/>
          </a:p>
        </p:txBody>
      </p:sp>
      <p:sp>
        <p:nvSpPr>
          <p:cNvPr id="6" name="Shape 4"/>
          <p:cNvSpPr/>
          <p:nvPr/>
        </p:nvSpPr>
        <p:spPr>
          <a:xfrm>
            <a:off x="365760" y="1097280"/>
            <a:ext cx="4114800" cy="3474720"/>
          </a:xfrm>
          <a:prstGeom prst="rect">
            <a:avLst/>
          </a:prstGeom>
          <a:solidFill>
            <a:srgbClr val="FFFFFF"/>
          </a:solidFill>
          <a:ln/>
          <a:effectLst>
            <a:outerShdw blurRad="101600" dist="38100" dir="8100000" algn="bl" rotWithShape="0">
              <a:srgbClr val="000000">
                <a:alpha val="12000"/>
              </a:srgbClr>
            </a:outerShdw>
          </a:effectLst>
        </p:spPr>
      </p:sp>
      <p:sp>
        <p:nvSpPr>
          <p:cNvPr id="7" name="Shape 5"/>
          <p:cNvSpPr/>
          <p:nvPr/>
        </p:nvSpPr>
        <p:spPr>
          <a:xfrm>
            <a:off x="365760" y="1097280"/>
            <a:ext cx="109728" cy="3474720"/>
          </a:xfrm>
          <a:prstGeom prst="rect">
            <a:avLst/>
          </a:prstGeom>
          <a:solidFill>
            <a:srgbClr val="534AB7"/>
          </a:solidFill>
          <a:ln/>
        </p:spPr>
      </p:sp>
      <p:sp>
        <p:nvSpPr>
          <p:cNvPr id="8" name="Text 6"/>
          <p:cNvSpPr/>
          <p:nvPr/>
        </p:nvSpPr>
        <p:spPr>
          <a:xfrm>
            <a:off x="621792" y="1028700"/>
            <a:ext cx="3749040" cy="365760"/>
          </a:xfrm>
          <a:prstGeom prst="rect">
            <a:avLst/>
          </a:prstGeom>
          <a:noFill/>
          <a:ln/>
        </p:spPr>
        <p:txBody>
          <a:bodyPr wrap="square" rtlCol="0" anchor="ctr"/>
          <a:lstStyle/>
          <a:p>
            <a:pPr marL="0" indent="0">
              <a:buNone/>
            </a:pPr>
            <a:r>
              <a:rPr lang="en-US" sz="1300" b="1" dirty="0">
                <a:solidFill>
                  <a:srgbClr val="3C3489"/>
                </a:solidFill>
                <a:latin typeface="Calibri" pitchFamily="34" charset="0"/>
                <a:ea typeface="Calibri" pitchFamily="34" charset="-122"/>
                <a:cs typeface="Calibri" pitchFamily="34" charset="-120"/>
              </a:rPr>
              <a:t>Contexto histórico</a:t>
            </a:r>
            <a:endParaRPr lang="en-US" sz="1300" dirty="0"/>
          </a:p>
        </p:txBody>
      </p:sp>
      <p:sp>
        <p:nvSpPr>
          <p:cNvPr id="9" name="Text 7"/>
          <p:cNvSpPr/>
          <p:nvPr/>
        </p:nvSpPr>
        <p:spPr>
          <a:xfrm>
            <a:off x="457200" y="1691640"/>
            <a:ext cx="4023360" cy="2511392"/>
          </a:xfrm>
          <a:prstGeom prst="rect">
            <a:avLst/>
          </a:prstGeom>
          <a:noFill/>
          <a:ln/>
        </p:spPr>
        <p:txBody>
          <a:bodyPr wrap="square" rtlCol="0" anchor="ctr"/>
          <a:lstStyle/>
          <a:p>
            <a:pPr marL="285750" indent="-285750">
              <a:lnSpc>
                <a:spcPct val="120000"/>
              </a:lnSpc>
              <a:buFont typeface="Arial" panose="020B0604020202020204" pitchFamily="34" charset="0"/>
              <a:buChar char="•"/>
            </a:pPr>
            <a:r>
              <a:rPr lang="en-US" dirty="0">
                <a:solidFill>
                  <a:srgbClr val="363636"/>
                </a:solidFill>
                <a:latin typeface="Arial Narrow" panose="020B0606020202030204" pitchFamily="34" charset="0"/>
                <a:ea typeface="Calibri" pitchFamily="34" charset="-122"/>
                <a:cs typeface="Calibri" pitchFamily="34" charset="-120"/>
              </a:rPr>
              <a:t>Daniel era un profeta judío en el exilio en Babilonia (luego bajo dominio persa).</a:t>
            </a:r>
            <a:endParaRPr lang="en-US" dirty="0">
              <a:latin typeface="Arial Narrow" panose="020B0606020202030204" pitchFamily="34" charset="0"/>
            </a:endParaRPr>
          </a:p>
          <a:p>
            <a:pPr marL="285750" indent="-285750">
              <a:lnSpc>
                <a:spcPct val="120000"/>
              </a:lnSpc>
              <a:buFont typeface="Arial" panose="020B0604020202020204" pitchFamily="34" charset="0"/>
              <a:buChar char="•"/>
            </a:pPr>
            <a:r>
              <a:rPr lang="en-US" dirty="0" err="1">
                <a:solidFill>
                  <a:srgbClr val="363636"/>
                </a:solidFill>
                <a:latin typeface="Arial Narrow" panose="020B0606020202030204" pitchFamily="34" charset="0"/>
                <a:ea typeface="Calibri" pitchFamily="34" charset="-122"/>
                <a:cs typeface="Calibri" pitchFamily="34" charset="-120"/>
              </a:rPr>
              <a:t>Mientras</a:t>
            </a:r>
            <a:r>
              <a:rPr lang="en-US" dirty="0">
                <a:solidFill>
                  <a:srgbClr val="363636"/>
                </a:solidFill>
                <a:latin typeface="Arial Narrow" panose="020B0606020202030204" pitchFamily="34" charset="0"/>
                <a:ea typeface="Calibri" pitchFamily="34" charset="-122"/>
                <a:cs typeface="Calibri" pitchFamily="34" charset="-120"/>
              </a:rPr>
              <a:t> oraba y confesaba los pecados de Israel, el ángel Gabriel le reveló esta profecía extraordinaria.</a:t>
            </a:r>
            <a:endParaRPr lang="en-US" dirty="0">
              <a:latin typeface="Arial Narrow" panose="020B0606020202030204" pitchFamily="34" charset="0"/>
            </a:endParaRPr>
          </a:p>
          <a:p>
            <a:pPr marL="285750" indent="-285750">
              <a:lnSpc>
                <a:spcPct val="120000"/>
              </a:lnSpc>
              <a:buFont typeface="Arial" panose="020B0604020202020204" pitchFamily="34" charset="0"/>
              <a:buChar char="•"/>
            </a:pPr>
            <a:r>
              <a:rPr lang="en-US" dirty="0">
                <a:solidFill>
                  <a:srgbClr val="363636"/>
                </a:solidFill>
                <a:latin typeface="Arial Narrow" panose="020B0606020202030204" pitchFamily="34" charset="0"/>
                <a:ea typeface="Calibri" pitchFamily="34" charset="-122"/>
                <a:cs typeface="Calibri" pitchFamily="34" charset="-120"/>
              </a:rPr>
              <a:t> Daniel había estudiado las profecías de Jeremías sobre los 70 años de cautiverio, y buscaba a Dios con ayuno y </a:t>
            </a:r>
            <a:r>
              <a:rPr lang="en-US" dirty="0" err="1">
                <a:solidFill>
                  <a:srgbClr val="363636"/>
                </a:solidFill>
                <a:latin typeface="Arial Narrow" panose="020B0606020202030204" pitchFamily="34" charset="0"/>
                <a:ea typeface="Calibri" pitchFamily="34" charset="-122"/>
                <a:cs typeface="Calibri" pitchFamily="34" charset="-120"/>
              </a:rPr>
              <a:t>oración</a:t>
            </a:r>
            <a:r>
              <a:rPr lang="en-US" dirty="0">
                <a:solidFill>
                  <a:srgbClr val="363636"/>
                </a:solidFill>
                <a:latin typeface="Arial Narrow" panose="020B0606020202030204" pitchFamily="34" charset="0"/>
                <a:ea typeface="Calibri" pitchFamily="34" charset="-122"/>
                <a:cs typeface="Calibri" pitchFamily="34" charset="-120"/>
              </a:rPr>
              <a:t> </a:t>
            </a:r>
            <a:r>
              <a:rPr lang="en-US" dirty="0" err="1">
                <a:solidFill>
                  <a:srgbClr val="363636"/>
                </a:solidFill>
                <a:latin typeface="Arial Narrow" panose="020B0606020202030204" pitchFamily="34" charset="0"/>
                <a:ea typeface="Calibri" pitchFamily="34" charset="-122"/>
                <a:cs typeface="Calibri" pitchFamily="34" charset="-120"/>
              </a:rPr>
              <a:t>porque</a:t>
            </a:r>
            <a:r>
              <a:rPr lang="en-US" dirty="0">
                <a:solidFill>
                  <a:srgbClr val="363636"/>
                </a:solidFill>
                <a:latin typeface="Arial Narrow" panose="020B0606020202030204" pitchFamily="34" charset="0"/>
                <a:ea typeface="Calibri" pitchFamily="34" charset="-122"/>
                <a:cs typeface="Calibri" pitchFamily="34" charset="-120"/>
              </a:rPr>
              <a:t> no </a:t>
            </a:r>
            <a:r>
              <a:rPr lang="en-US" dirty="0" err="1">
                <a:solidFill>
                  <a:srgbClr val="363636"/>
                </a:solidFill>
                <a:latin typeface="Arial Narrow" panose="020B0606020202030204" pitchFamily="34" charset="0"/>
                <a:ea typeface="Calibri" pitchFamily="34" charset="-122"/>
                <a:cs typeface="Calibri" pitchFamily="34" charset="-120"/>
              </a:rPr>
              <a:t>entendía</a:t>
            </a:r>
            <a:r>
              <a:rPr lang="en-US" dirty="0">
                <a:solidFill>
                  <a:srgbClr val="363636"/>
                </a:solidFill>
                <a:latin typeface="Arial Narrow" panose="020B0606020202030204" pitchFamily="34" charset="0"/>
                <a:ea typeface="Calibri" pitchFamily="34" charset="-122"/>
                <a:cs typeface="Calibri" pitchFamily="34" charset="-120"/>
              </a:rPr>
              <a:t> lo que Dios le </a:t>
            </a:r>
            <a:r>
              <a:rPr lang="en-US" dirty="0" err="1">
                <a:solidFill>
                  <a:srgbClr val="363636"/>
                </a:solidFill>
                <a:latin typeface="Arial Narrow" panose="020B0606020202030204" pitchFamily="34" charset="0"/>
                <a:ea typeface="Calibri" pitchFamily="34" charset="-122"/>
                <a:cs typeface="Calibri" pitchFamily="34" charset="-120"/>
              </a:rPr>
              <a:t>había</a:t>
            </a:r>
            <a:r>
              <a:rPr lang="en-US" dirty="0">
                <a:solidFill>
                  <a:srgbClr val="363636"/>
                </a:solidFill>
                <a:latin typeface="Arial Narrow" panose="020B0606020202030204" pitchFamily="34" charset="0"/>
                <a:ea typeface="Calibri" pitchFamily="34" charset="-122"/>
                <a:cs typeface="Calibri" pitchFamily="34" charset="-120"/>
              </a:rPr>
              <a:t> </a:t>
            </a:r>
            <a:r>
              <a:rPr lang="en-US" dirty="0" err="1">
                <a:solidFill>
                  <a:srgbClr val="363636"/>
                </a:solidFill>
                <a:latin typeface="Arial Narrow" panose="020B0606020202030204" pitchFamily="34" charset="0"/>
                <a:ea typeface="Calibri" pitchFamily="34" charset="-122"/>
                <a:cs typeface="Calibri" pitchFamily="34" charset="-120"/>
              </a:rPr>
              <a:t>revelado</a:t>
            </a:r>
            <a:r>
              <a:rPr lang="en-US" dirty="0">
                <a:solidFill>
                  <a:srgbClr val="363636"/>
                </a:solidFill>
                <a:latin typeface="Arial Narrow" panose="020B0606020202030204" pitchFamily="34" charset="0"/>
                <a:ea typeface="Calibri" pitchFamily="34" charset="-122"/>
                <a:cs typeface="Calibri" pitchFamily="34" charset="-120"/>
              </a:rPr>
              <a:t>. Daniel 8:14;26-27</a:t>
            </a:r>
            <a:endParaRPr lang="en-US" dirty="0">
              <a:latin typeface="Arial Narrow" panose="020B0606020202030204" pitchFamily="34" charset="0"/>
            </a:endParaRPr>
          </a:p>
        </p:txBody>
      </p:sp>
      <p:sp>
        <p:nvSpPr>
          <p:cNvPr id="10" name="Shape 8"/>
          <p:cNvSpPr/>
          <p:nvPr/>
        </p:nvSpPr>
        <p:spPr>
          <a:xfrm>
            <a:off x="4754880" y="1097280"/>
            <a:ext cx="4023360" cy="1737360"/>
          </a:xfrm>
          <a:prstGeom prst="rect">
            <a:avLst/>
          </a:prstGeom>
          <a:solidFill>
            <a:srgbClr val="EEEDFE"/>
          </a:solidFill>
          <a:ln/>
          <a:effectLst>
            <a:outerShdw blurRad="101600" dist="38100" dir="8100000" algn="bl" rotWithShape="0">
              <a:srgbClr val="000000">
                <a:alpha val="12000"/>
              </a:srgbClr>
            </a:outerShdw>
          </a:effectLst>
        </p:spPr>
      </p:sp>
      <p:sp>
        <p:nvSpPr>
          <p:cNvPr id="11" name="Shape 9"/>
          <p:cNvSpPr/>
          <p:nvPr/>
        </p:nvSpPr>
        <p:spPr>
          <a:xfrm>
            <a:off x="4754880" y="1097280"/>
            <a:ext cx="109728" cy="1737360"/>
          </a:xfrm>
          <a:prstGeom prst="rect">
            <a:avLst/>
          </a:prstGeom>
          <a:solidFill>
            <a:srgbClr val="3C3489"/>
          </a:solidFill>
          <a:ln/>
        </p:spPr>
      </p:sp>
      <p:sp>
        <p:nvSpPr>
          <p:cNvPr id="12" name="Text 10"/>
          <p:cNvSpPr/>
          <p:nvPr/>
        </p:nvSpPr>
        <p:spPr>
          <a:xfrm>
            <a:off x="4992624" y="1028700"/>
            <a:ext cx="3657600" cy="320040"/>
          </a:xfrm>
          <a:prstGeom prst="rect">
            <a:avLst/>
          </a:prstGeom>
          <a:noFill/>
          <a:ln/>
        </p:spPr>
        <p:txBody>
          <a:bodyPr wrap="square" rtlCol="0" anchor="ctr"/>
          <a:lstStyle/>
          <a:p>
            <a:pPr marL="0" indent="0">
              <a:buNone/>
            </a:pPr>
            <a:r>
              <a:rPr lang="en-US" sz="1000" b="1" kern="0" spc="100" dirty="0">
                <a:solidFill>
                  <a:srgbClr val="3C3489"/>
                </a:solidFill>
                <a:latin typeface="Calibri" pitchFamily="34" charset="0"/>
                <a:ea typeface="Calibri" pitchFamily="34" charset="-122"/>
                <a:cs typeface="Calibri" pitchFamily="34" charset="-120"/>
              </a:rPr>
              <a:t>📖  Daniel 9:1-3</a:t>
            </a:r>
            <a:endParaRPr lang="en-US" sz="1000" dirty="0"/>
          </a:p>
        </p:txBody>
      </p:sp>
      <p:sp>
        <p:nvSpPr>
          <p:cNvPr id="13" name="Text 11"/>
          <p:cNvSpPr/>
          <p:nvPr/>
        </p:nvSpPr>
        <p:spPr>
          <a:xfrm>
            <a:off x="4983480" y="1417320"/>
            <a:ext cx="3794760" cy="1325880"/>
          </a:xfrm>
          <a:prstGeom prst="rect">
            <a:avLst/>
          </a:prstGeom>
          <a:noFill/>
          <a:ln/>
        </p:spPr>
        <p:txBody>
          <a:bodyPr wrap="square" rtlCol="0" anchor="ctr"/>
          <a:lstStyle/>
          <a:p>
            <a:pPr marL="0" indent="0">
              <a:lnSpc>
                <a:spcPct val="125000"/>
              </a:lnSpc>
              <a:buNone/>
            </a:pPr>
            <a:r>
              <a:rPr lang="en-US" i="1" dirty="0">
                <a:solidFill>
                  <a:srgbClr val="1A1245"/>
                </a:solidFill>
                <a:latin typeface="Calibri" pitchFamily="34" charset="0"/>
                <a:ea typeface="Calibri" pitchFamily="34" charset="-122"/>
                <a:cs typeface="Calibri" pitchFamily="34" charset="-120"/>
              </a:rPr>
              <a:t>"...yo Daniel miré atentamente en los libros el número de los años... Y volví mi rostro a Dios el Señor, buscándole en oración y ruego, en ayuno, cilicio y ceniza."</a:t>
            </a:r>
            <a:endParaRPr lang="en-US" dirty="0"/>
          </a:p>
        </p:txBody>
      </p:sp>
      <p:sp>
        <p:nvSpPr>
          <p:cNvPr id="14" name="Shape 12"/>
          <p:cNvSpPr/>
          <p:nvPr/>
        </p:nvSpPr>
        <p:spPr>
          <a:xfrm>
            <a:off x="4754880" y="2971800"/>
            <a:ext cx="4023360" cy="1600200"/>
          </a:xfrm>
          <a:prstGeom prst="rect">
            <a:avLst/>
          </a:prstGeom>
          <a:solidFill>
            <a:srgbClr val="E1F5EE"/>
          </a:solidFill>
          <a:ln/>
          <a:effectLst>
            <a:outerShdw blurRad="101600" dist="38100" dir="8100000" algn="bl" rotWithShape="0">
              <a:srgbClr val="000000">
                <a:alpha val="12000"/>
              </a:srgbClr>
            </a:outerShdw>
          </a:effectLst>
        </p:spPr>
      </p:sp>
      <p:sp>
        <p:nvSpPr>
          <p:cNvPr id="15" name="Shape 13"/>
          <p:cNvSpPr/>
          <p:nvPr/>
        </p:nvSpPr>
        <p:spPr>
          <a:xfrm>
            <a:off x="4754880" y="2971800"/>
            <a:ext cx="109728" cy="1600200"/>
          </a:xfrm>
          <a:prstGeom prst="rect">
            <a:avLst/>
          </a:prstGeom>
          <a:solidFill>
            <a:srgbClr val="0F6E56"/>
          </a:solidFill>
          <a:ln/>
        </p:spPr>
      </p:sp>
      <p:sp>
        <p:nvSpPr>
          <p:cNvPr id="16" name="Text 14"/>
          <p:cNvSpPr/>
          <p:nvPr/>
        </p:nvSpPr>
        <p:spPr>
          <a:xfrm>
            <a:off x="4983479" y="2971800"/>
            <a:ext cx="3657600" cy="292608"/>
          </a:xfrm>
          <a:prstGeom prst="rect">
            <a:avLst/>
          </a:prstGeom>
          <a:noFill/>
          <a:ln/>
        </p:spPr>
        <p:txBody>
          <a:bodyPr wrap="square" rtlCol="0" anchor="ctr"/>
          <a:lstStyle/>
          <a:p>
            <a:pPr marL="0" indent="0">
              <a:buNone/>
            </a:pPr>
            <a:r>
              <a:rPr lang="en-US" sz="1000" b="1" kern="0" spc="100" dirty="0">
                <a:solidFill>
                  <a:srgbClr val="0F6E56"/>
                </a:solidFill>
                <a:latin typeface="Calibri" pitchFamily="34" charset="0"/>
                <a:ea typeface="Calibri" pitchFamily="34" charset="-122"/>
                <a:cs typeface="Calibri" pitchFamily="34" charset="-120"/>
              </a:rPr>
              <a:t>✍️  Elena G. de White</a:t>
            </a:r>
            <a:endParaRPr lang="en-US" sz="1000" dirty="0"/>
          </a:p>
        </p:txBody>
      </p:sp>
      <p:sp>
        <p:nvSpPr>
          <p:cNvPr id="17" name="Text 15"/>
          <p:cNvSpPr/>
          <p:nvPr/>
        </p:nvSpPr>
        <p:spPr>
          <a:xfrm>
            <a:off x="4992624" y="3273552"/>
            <a:ext cx="3657600" cy="1097280"/>
          </a:xfrm>
          <a:prstGeom prst="rect">
            <a:avLst/>
          </a:prstGeom>
          <a:noFill/>
          <a:ln/>
        </p:spPr>
        <p:txBody>
          <a:bodyPr wrap="square" rtlCol="0" anchor="ctr"/>
          <a:lstStyle/>
          <a:p>
            <a:pPr marL="0" indent="0">
              <a:lnSpc>
                <a:spcPct val="120000"/>
              </a:lnSpc>
              <a:buNone/>
            </a:pPr>
            <a:r>
              <a:rPr lang="en-US" sz="1400" i="1" dirty="0">
                <a:solidFill>
                  <a:srgbClr val="1A1245"/>
                </a:solidFill>
                <a:latin typeface="Calibri" pitchFamily="34" charset="0"/>
                <a:ea typeface="Calibri" pitchFamily="34" charset="-122"/>
                <a:cs typeface="Calibri" pitchFamily="34" charset="-120"/>
              </a:rPr>
              <a:t>"Daniel había estudiado las profecías de Jeremías y sabía que el tiempo de cautividad estaba por terminar. Con humillación buscó a Dios para obtener comprensión más plena del futuro de Israel."</a:t>
            </a:r>
            <a:endParaRPr lang="en-US" sz="1400" dirty="0"/>
          </a:p>
        </p:txBody>
      </p:sp>
      <p:sp>
        <p:nvSpPr>
          <p:cNvPr id="18" name="Text 16"/>
          <p:cNvSpPr/>
          <p:nvPr/>
        </p:nvSpPr>
        <p:spPr>
          <a:xfrm>
            <a:off x="6930993" y="4375404"/>
            <a:ext cx="1847247" cy="201168"/>
          </a:xfrm>
          <a:prstGeom prst="rect">
            <a:avLst/>
          </a:prstGeom>
          <a:noFill/>
          <a:ln/>
        </p:spPr>
        <p:txBody>
          <a:bodyPr wrap="square" rtlCol="0" anchor="ctr"/>
          <a:lstStyle/>
          <a:p>
            <a:pPr marL="0" indent="0">
              <a:buNone/>
            </a:pPr>
            <a:r>
              <a:rPr lang="en-US" sz="900" dirty="0">
                <a:solidFill>
                  <a:srgbClr val="0F6E56"/>
                </a:solidFill>
                <a:latin typeface="Calibri" pitchFamily="34" charset="0"/>
                <a:ea typeface="Calibri" pitchFamily="34" charset="-122"/>
                <a:cs typeface="Calibri" pitchFamily="34" charset="-120"/>
              </a:rPr>
              <a:t>El Conflicto de los Siglos, cap. 22</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8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A1245"/>
          </a:solidFill>
          <a:ln/>
        </p:spPr>
      </p:sp>
      <p:sp>
        <p:nvSpPr>
          <p:cNvPr id="3" name="Shape 1"/>
          <p:cNvSpPr/>
          <p:nvPr/>
        </p:nvSpPr>
        <p:spPr>
          <a:xfrm>
            <a:off x="0" y="0"/>
            <a:ext cx="164592" cy="914400"/>
          </a:xfrm>
          <a:prstGeom prst="rect">
            <a:avLst/>
          </a:prstGeom>
          <a:solidFill>
            <a:srgbClr val="EF9F27"/>
          </a:solidFill>
          <a:ln/>
        </p:spPr>
      </p:sp>
      <p:sp>
        <p:nvSpPr>
          <p:cNvPr id="4" name="Text 2"/>
          <p:cNvSpPr/>
          <p:nvPr/>
        </p:nvSpPr>
        <p:spPr>
          <a:xfrm>
            <a:off x="274320" y="0"/>
            <a:ext cx="365760" cy="914400"/>
          </a:xfrm>
          <a:prstGeom prst="rect">
            <a:avLst/>
          </a:prstGeom>
          <a:noFill/>
          <a:ln/>
        </p:spPr>
        <p:txBody>
          <a:bodyPr wrap="square" rtlCol="0" anchor="ctr"/>
          <a:lstStyle/>
          <a:p>
            <a:pPr marL="0" indent="0" algn="ctr">
              <a:buNone/>
            </a:pPr>
            <a:r>
              <a:rPr lang="en-US" sz="1000" b="1" dirty="0">
                <a:solidFill>
                  <a:srgbClr val="FAEEDA"/>
                </a:solidFill>
              </a:rPr>
              <a:t>2</a:t>
            </a:r>
            <a:endParaRPr lang="en-US" sz="1000" dirty="0"/>
          </a:p>
        </p:txBody>
      </p:sp>
      <p:sp>
        <p:nvSpPr>
          <p:cNvPr id="5" name="Text 3"/>
          <p:cNvSpPr/>
          <p:nvPr/>
        </p:nvSpPr>
        <p:spPr>
          <a:xfrm>
            <a:off x="731520" y="0"/>
            <a:ext cx="8229600" cy="91440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La clave: el principio día-año</a:t>
            </a:r>
            <a:endParaRPr lang="en-US" sz="2200" dirty="0"/>
          </a:p>
        </p:txBody>
      </p:sp>
      <p:sp>
        <p:nvSpPr>
          <p:cNvPr id="6" name="Shape 4"/>
          <p:cNvSpPr/>
          <p:nvPr/>
        </p:nvSpPr>
        <p:spPr>
          <a:xfrm>
            <a:off x="2286000" y="1051560"/>
            <a:ext cx="4572000" cy="777240"/>
          </a:xfrm>
          <a:prstGeom prst="rect">
            <a:avLst/>
          </a:prstGeom>
          <a:solidFill>
            <a:srgbClr val="3C3489"/>
          </a:solidFill>
          <a:ln/>
          <a:effectLst>
            <a:outerShdw blurRad="101600" dist="38100" dir="8100000" algn="bl" rotWithShape="0">
              <a:srgbClr val="000000">
                <a:alpha val="12000"/>
              </a:srgbClr>
            </a:outerShdw>
          </a:effectLst>
        </p:spPr>
      </p:sp>
      <p:sp>
        <p:nvSpPr>
          <p:cNvPr id="7" name="Text 5"/>
          <p:cNvSpPr/>
          <p:nvPr/>
        </p:nvSpPr>
        <p:spPr>
          <a:xfrm>
            <a:off x="2286000" y="1051560"/>
            <a:ext cx="4572000" cy="777240"/>
          </a:xfrm>
          <a:prstGeom prst="rect">
            <a:avLst/>
          </a:prstGeom>
          <a:noFill/>
          <a:ln/>
        </p:spPr>
        <p:txBody>
          <a:bodyPr wrap="square"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1 día profético = 1 año real</a:t>
            </a:r>
            <a:endParaRPr lang="en-US" sz="2200" dirty="0"/>
          </a:p>
        </p:txBody>
      </p:sp>
      <p:sp>
        <p:nvSpPr>
          <p:cNvPr id="8" name="Shape 6"/>
          <p:cNvSpPr/>
          <p:nvPr/>
        </p:nvSpPr>
        <p:spPr>
          <a:xfrm>
            <a:off x="365760" y="1965960"/>
            <a:ext cx="8412480" cy="685800"/>
          </a:xfrm>
          <a:prstGeom prst="rect">
            <a:avLst/>
          </a:prstGeom>
          <a:solidFill>
            <a:srgbClr val="FAEEDA"/>
          </a:solidFill>
          <a:ln/>
          <a:effectLst>
            <a:outerShdw blurRad="101600" dist="38100" dir="8100000" algn="bl" rotWithShape="0">
              <a:srgbClr val="000000">
                <a:alpha val="12000"/>
              </a:srgbClr>
            </a:outerShdw>
          </a:effectLst>
        </p:spPr>
      </p:sp>
      <p:sp>
        <p:nvSpPr>
          <p:cNvPr id="9" name="Text 7"/>
          <p:cNvSpPr/>
          <p:nvPr/>
        </p:nvSpPr>
        <p:spPr>
          <a:xfrm>
            <a:off x="365760" y="1965960"/>
            <a:ext cx="8412480" cy="685800"/>
          </a:xfrm>
          <a:prstGeom prst="rect">
            <a:avLst/>
          </a:prstGeom>
          <a:noFill/>
          <a:ln/>
        </p:spPr>
        <p:txBody>
          <a:bodyPr wrap="square" rtlCol="0" anchor="ctr"/>
          <a:lstStyle/>
          <a:p>
            <a:pPr marL="0" indent="0" algn="ctr">
              <a:buNone/>
            </a:pPr>
            <a:r>
              <a:rPr lang="en-US" sz="1800" b="1" dirty="0">
                <a:solidFill>
                  <a:srgbClr val="854F0B"/>
                </a:solidFill>
              </a:rPr>
              <a:t>70 semanas</a:t>
            </a:r>
            <a:r>
              <a:rPr lang="en-US" sz="1800" dirty="0">
                <a:solidFill>
                  <a:srgbClr val="64748B"/>
                </a:solidFill>
              </a:rPr>
              <a:t>  ×  </a:t>
            </a:r>
            <a:r>
              <a:rPr lang="en-US" sz="1800" b="1" dirty="0">
                <a:solidFill>
                  <a:srgbClr val="854F0B"/>
                </a:solidFill>
              </a:rPr>
              <a:t>7 días</a:t>
            </a:r>
            <a:r>
              <a:rPr lang="en-US" sz="1800" dirty="0">
                <a:solidFill>
                  <a:srgbClr val="64748B"/>
                </a:solidFill>
              </a:rPr>
              <a:t>  =  </a:t>
            </a:r>
            <a:r>
              <a:rPr lang="en-US" sz="1800" b="1" dirty="0">
                <a:solidFill>
                  <a:srgbClr val="3C3489"/>
                </a:solidFill>
              </a:rPr>
              <a:t>490 días proféticos</a:t>
            </a:r>
            <a:r>
              <a:rPr lang="en-US" sz="1800" dirty="0">
                <a:solidFill>
                  <a:srgbClr val="64748B"/>
                </a:solidFill>
              </a:rPr>
              <a:t>  =  </a:t>
            </a:r>
            <a:r>
              <a:rPr lang="en-US" sz="1800" b="1" dirty="0">
                <a:solidFill>
                  <a:srgbClr val="1A1245"/>
                </a:solidFill>
              </a:rPr>
              <a:t>490 años reales</a:t>
            </a:r>
            <a:endParaRPr lang="en-US" sz="1800" dirty="0"/>
          </a:p>
        </p:txBody>
      </p:sp>
      <p:sp>
        <p:nvSpPr>
          <p:cNvPr id="10" name="Shape 8"/>
          <p:cNvSpPr/>
          <p:nvPr/>
        </p:nvSpPr>
        <p:spPr>
          <a:xfrm>
            <a:off x="228600" y="2834640"/>
            <a:ext cx="4251960" cy="1554480"/>
          </a:xfrm>
          <a:prstGeom prst="rect">
            <a:avLst/>
          </a:prstGeom>
          <a:solidFill>
            <a:srgbClr val="EEEDFE"/>
          </a:solidFill>
          <a:ln/>
          <a:effectLst>
            <a:outerShdw blurRad="101600" dist="38100" dir="8100000" algn="bl" rotWithShape="0">
              <a:srgbClr val="000000">
                <a:alpha val="12000"/>
              </a:srgbClr>
            </a:outerShdw>
          </a:effectLst>
        </p:spPr>
      </p:sp>
      <p:sp>
        <p:nvSpPr>
          <p:cNvPr id="11" name="Shape 9"/>
          <p:cNvSpPr/>
          <p:nvPr/>
        </p:nvSpPr>
        <p:spPr>
          <a:xfrm>
            <a:off x="118872" y="2834640"/>
            <a:ext cx="109728" cy="1554480"/>
          </a:xfrm>
          <a:prstGeom prst="rect">
            <a:avLst/>
          </a:prstGeom>
          <a:solidFill>
            <a:srgbClr val="3C3489"/>
          </a:solidFill>
          <a:ln/>
        </p:spPr>
      </p:sp>
      <p:sp>
        <p:nvSpPr>
          <p:cNvPr id="12" name="Text 10"/>
          <p:cNvSpPr/>
          <p:nvPr/>
        </p:nvSpPr>
        <p:spPr>
          <a:xfrm>
            <a:off x="594360" y="2926080"/>
            <a:ext cx="3749040" cy="274320"/>
          </a:xfrm>
          <a:prstGeom prst="rect">
            <a:avLst/>
          </a:prstGeom>
          <a:noFill/>
          <a:ln/>
        </p:spPr>
        <p:txBody>
          <a:bodyPr wrap="square" rtlCol="0" anchor="ctr"/>
          <a:lstStyle/>
          <a:p>
            <a:pPr marL="0" indent="0">
              <a:buNone/>
            </a:pPr>
            <a:r>
              <a:rPr lang="en-US" sz="1600" b="1" kern="0" spc="100" dirty="0">
                <a:solidFill>
                  <a:srgbClr val="3C3489"/>
                </a:solidFill>
                <a:latin typeface="Calibri" pitchFamily="34" charset="0"/>
                <a:ea typeface="Calibri" pitchFamily="34" charset="-122"/>
                <a:cs typeface="Calibri" pitchFamily="34" charset="-120"/>
              </a:rPr>
              <a:t>📖  Ezequiel 4:6</a:t>
            </a:r>
            <a:endParaRPr lang="en-US" sz="1600" dirty="0"/>
          </a:p>
        </p:txBody>
      </p:sp>
      <p:sp>
        <p:nvSpPr>
          <p:cNvPr id="13" name="Text 11"/>
          <p:cNvSpPr/>
          <p:nvPr/>
        </p:nvSpPr>
        <p:spPr>
          <a:xfrm>
            <a:off x="594360" y="3246120"/>
            <a:ext cx="3749040" cy="457200"/>
          </a:xfrm>
          <a:prstGeom prst="rect">
            <a:avLst/>
          </a:prstGeom>
          <a:noFill/>
          <a:ln/>
        </p:spPr>
        <p:txBody>
          <a:bodyPr wrap="square" rtlCol="0" anchor="ctr"/>
          <a:lstStyle/>
          <a:p>
            <a:pPr marL="0" indent="0">
              <a:buNone/>
            </a:pPr>
            <a:r>
              <a:rPr lang="en-US" i="1" dirty="0">
                <a:solidFill>
                  <a:srgbClr val="1A1245"/>
                </a:solidFill>
                <a:latin typeface="Georgia" pitchFamily="34" charset="0"/>
                <a:ea typeface="Georgia" pitchFamily="34" charset="-122"/>
                <a:cs typeface="Georgia" pitchFamily="34" charset="-120"/>
              </a:rPr>
              <a:t>"Te he dado un año por cada día."</a:t>
            </a:r>
            <a:endParaRPr lang="en-US" dirty="0"/>
          </a:p>
        </p:txBody>
      </p:sp>
      <p:sp>
        <p:nvSpPr>
          <p:cNvPr id="14" name="Text 12"/>
          <p:cNvSpPr/>
          <p:nvPr/>
        </p:nvSpPr>
        <p:spPr>
          <a:xfrm>
            <a:off x="594360" y="3749040"/>
            <a:ext cx="3749040" cy="502920"/>
          </a:xfrm>
          <a:prstGeom prst="rect">
            <a:avLst/>
          </a:prstGeom>
          <a:noFill/>
          <a:ln/>
        </p:spPr>
        <p:txBody>
          <a:bodyPr wrap="square" rtlCol="0" anchor="ctr"/>
          <a:lstStyle/>
          <a:p>
            <a:pPr marL="0" indent="0">
              <a:lnSpc>
                <a:spcPct val="120000"/>
              </a:lnSpc>
              <a:buNone/>
            </a:pPr>
            <a:r>
              <a:rPr lang="en-US" sz="1600" dirty="0">
                <a:solidFill>
                  <a:srgbClr val="64748B"/>
                </a:solidFill>
                <a:latin typeface="Calibri" pitchFamily="34" charset="0"/>
                <a:ea typeface="Calibri" pitchFamily="34" charset="-122"/>
                <a:cs typeface="Calibri" pitchFamily="34" charset="-120"/>
              </a:rPr>
              <a:t>Dios mismo establece el principio de interpretación profética</a:t>
            </a:r>
            <a:endParaRPr lang="en-US" sz="1600" dirty="0"/>
          </a:p>
        </p:txBody>
      </p:sp>
      <p:sp>
        <p:nvSpPr>
          <p:cNvPr id="15" name="Shape 13"/>
          <p:cNvSpPr/>
          <p:nvPr/>
        </p:nvSpPr>
        <p:spPr>
          <a:xfrm>
            <a:off x="4663440" y="2834640"/>
            <a:ext cx="4361688" cy="1554480"/>
          </a:xfrm>
          <a:prstGeom prst="rect">
            <a:avLst/>
          </a:prstGeom>
          <a:solidFill>
            <a:srgbClr val="EEEDFE"/>
          </a:solidFill>
          <a:ln/>
          <a:effectLst>
            <a:outerShdw blurRad="101600" dist="38100" dir="8100000" algn="bl" rotWithShape="0">
              <a:srgbClr val="000000">
                <a:alpha val="12000"/>
              </a:srgbClr>
            </a:outerShdw>
          </a:effectLst>
        </p:spPr>
      </p:sp>
      <p:sp>
        <p:nvSpPr>
          <p:cNvPr id="16" name="Shape 14"/>
          <p:cNvSpPr/>
          <p:nvPr/>
        </p:nvSpPr>
        <p:spPr>
          <a:xfrm>
            <a:off x="4663440" y="2834640"/>
            <a:ext cx="109728" cy="1554480"/>
          </a:xfrm>
          <a:prstGeom prst="rect">
            <a:avLst/>
          </a:prstGeom>
          <a:solidFill>
            <a:srgbClr val="3C3489"/>
          </a:solidFill>
          <a:ln/>
        </p:spPr>
      </p:sp>
      <p:sp>
        <p:nvSpPr>
          <p:cNvPr id="17" name="Text 15"/>
          <p:cNvSpPr/>
          <p:nvPr/>
        </p:nvSpPr>
        <p:spPr>
          <a:xfrm>
            <a:off x="4892040" y="2926080"/>
            <a:ext cx="3749040" cy="274320"/>
          </a:xfrm>
          <a:prstGeom prst="rect">
            <a:avLst/>
          </a:prstGeom>
          <a:noFill/>
          <a:ln/>
        </p:spPr>
        <p:txBody>
          <a:bodyPr wrap="square" rtlCol="0" anchor="ctr"/>
          <a:lstStyle/>
          <a:p>
            <a:pPr marL="0" indent="0">
              <a:buNone/>
            </a:pPr>
            <a:r>
              <a:rPr lang="en-US" sz="1600" b="1" kern="0" spc="100" dirty="0">
                <a:solidFill>
                  <a:srgbClr val="3C3489"/>
                </a:solidFill>
                <a:latin typeface="Calibri" pitchFamily="34" charset="0"/>
                <a:ea typeface="Calibri" pitchFamily="34" charset="-122"/>
                <a:cs typeface="Calibri" pitchFamily="34" charset="-120"/>
              </a:rPr>
              <a:t>📖  Números 14:34</a:t>
            </a:r>
            <a:endParaRPr lang="en-US" sz="1600" dirty="0"/>
          </a:p>
        </p:txBody>
      </p:sp>
      <p:sp>
        <p:nvSpPr>
          <p:cNvPr id="18" name="Text 16"/>
          <p:cNvSpPr/>
          <p:nvPr/>
        </p:nvSpPr>
        <p:spPr>
          <a:xfrm>
            <a:off x="4773168" y="3360420"/>
            <a:ext cx="4187952" cy="594360"/>
          </a:xfrm>
          <a:prstGeom prst="rect">
            <a:avLst/>
          </a:prstGeom>
          <a:noFill/>
          <a:ln/>
        </p:spPr>
        <p:txBody>
          <a:bodyPr wrap="square" rtlCol="0" anchor="ctr"/>
          <a:lstStyle/>
          <a:p>
            <a:pPr marL="0" indent="0">
              <a:lnSpc>
                <a:spcPct val="120000"/>
              </a:lnSpc>
              <a:buNone/>
            </a:pPr>
            <a:r>
              <a:rPr lang="en-US" i="1" dirty="0">
                <a:solidFill>
                  <a:srgbClr val="1A1245"/>
                </a:solidFill>
                <a:latin typeface="Georgia" pitchFamily="34" charset="0"/>
                <a:ea typeface="Georgia" pitchFamily="34" charset="-122"/>
                <a:cs typeface="Georgia" pitchFamily="34" charset="-120"/>
              </a:rPr>
              <a:t>"...llevaréis vuestras iniquidades cuarenta años, un año por cada día."</a:t>
            </a:r>
            <a:endParaRPr lang="en-US" dirty="0"/>
          </a:p>
        </p:txBody>
      </p:sp>
      <p:sp>
        <p:nvSpPr>
          <p:cNvPr id="19" name="Text 17"/>
          <p:cNvSpPr/>
          <p:nvPr/>
        </p:nvSpPr>
        <p:spPr>
          <a:xfrm>
            <a:off x="4837176" y="3993281"/>
            <a:ext cx="4187952" cy="365760"/>
          </a:xfrm>
          <a:prstGeom prst="rect">
            <a:avLst/>
          </a:prstGeom>
          <a:noFill/>
          <a:ln/>
        </p:spPr>
        <p:txBody>
          <a:bodyPr wrap="square" rtlCol="0" anchor="ctr"/>
          <a:lstStyle/>
          <a:p>
            <a:pPr marL="0" indent="0">
              <a:lnSpc>
                <a:spcPct val="120000"/>
              </a:lnSpc>
              <a:buNone/>
            </a:pPr>
            <a:r>
              <a:rPr lang="en-US" sz="1600" dirty="0">
                <a:solidFill>
                  <a:srgbClr val="64748B"/>
                </a:solidFill>
                <a:latin typeface="Calibri" pitchFamily="34" charset="0"/>
                <a:ea typeface="Calibri" pitchFamily="34" charset="-122"/>
                <a:cs typeface="Calibri" pitchFamily="34" charset="-120"/>
              </a:rPr>
              <a:t>Los 40 días de los espías = 40 años en el desierto</a:t>
            </a:r>
            <a:endParaRPr lang="en-US" sz="1600" dirty="0"/>
          </a:p>
        </p:txBody>
      </p:sp>
      <p:sp>
        <p:nvSpPr>
          <p:cNvPr id="20" name="Shape 18"/>
          <p:cNvSpPr/>
          <p:nvPr/>
        </p:nvSpPr>
        <p:spPr>
          <a:xfrm>
            <a:off x="104274" y="4480560"/>
            <a:ext cx="8856846" cy="502920"/>
          </a:xfrm>
          <a:prstGeom prst="rect">
            <a:avLst/>
          </a:prstGeom>
          <a:solidFill>
            <a:srgbClr val="1A1245"/>
          </a:solidFill>
          <a:ln/>
        </p:spPr>
      </p:sp>
      <p:sp>
        <p:nvSpPr>
          <p:cNvPr id="21" name="Text 19"/>
          <p:cNvSpPr/>
          <p:nvPr/>
        </p:nvSpPr>
        <p:spPr>
          <a:xfrm>
            <a:off x="104274" y="4480560"/>
            <a:ext cx="8628246" cy="502920"/>
          </a:xfrm>
          <a:prstGeom prst="rect">
            <a:avLst/>
          </a:prstGeom>
          <a:noFill/>
          <a:ln/>
        </p:spPr>
        <p:txBody>
          <a:bodyPr wrap="square" rtlCol="0" anchor="ctr"/>
          <a:lstStyle/>
          <a:p>
            <a:pPr marL="0" indent="0">
              <a:buNone/>
            </a:pPr>
            <a:r>
              <a:rPr lang="en-US" sz="1100" b="1" dirty="0">
                <a:solidFill>
                  <a:srgbClr val="EF9F27"/>
                </a:solidFill>
              </a:rPr>
              <a:t>📘 </a:t>
            </a:r>
            <a:r>
              <a:rPr lang="en-US" sz="1600" b="1" dirty="0">
                <a:solidFill>
                  <a:srgbClr val="EF9F27"/>
                </a:solidFill>
              </a:rPr>
              <a:t>Héctor Urrutia: </a:t>
            </a:r>
            <a:r>
              <a:rPr lang="en-US" sz="1600" i="1" dirty="0">
                <a:solidFill>
                  <a:srgbClr val="E2E8F0"/>
                </a:solidFill>
              </a:rPr>
              <a:t>"Sin el principio día-año, las profecías no tienen coherencia histórica. Con él, se cumplen con exactitud matemática."</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8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A1245"/>
          </a:solidFill>
          <a:ln/>
        </p:spPr>
      </p:sp>
      <p:sp>
        <p:nvSpPr>
          <p:cNvPr id="3" name="Shape 1"/>
          <p:cNvSpPr/>
          <p:nvPr/>
        </p:nvSpPr>
        <p:spPr>
          <a:xfrm>
            <a:off x="0" y="0"/>
            <a:ext cx="164592" cy="914400"/>
          </a:xfrm>
          <a:prstGeom prst="rect">
            <a:avLst/>
          </a:prstGeom>
          <a:solidFill>
            <a:srgbClr val="EF9F27"/>
          </a:solidFill>
          <a:ln/>
        </p:spPr>
      </p:sp>
      <p:sp>
        <p:nvSpPr>
          <p:cNvPr id="4" name="Text 2"/>
          <p:cNvSpPr/>
          <p:nvPr/>
        </p:nvSpPr>
        <p:spPr>
          <a:xfrm>
            <a:off x="274320" y="0"/>
            <a:ext cx="365760" cy="914400"/>
          </a:xfrm>
          <a:prstGeom prst="rect">
            <a:avLst/>
          </a:prstGeom>
          <a:noFill/>
          <a:ln/>
        </p:spPr>
        <p:txBody>
          <a:bodyPr wrap="square" rtlCol="0" anchor="ctr"/>
          <a:lstStyle/>
          <a:p>
            <a:pPr marL="0" indent="0" algn="ctr">
              <a:buNone/>
            </a:pPr>
            <a:r>
              <a:rPr lang="en-US" sz="1000" b="1" dirty="0">
                <a:solidFill>
                  <a:srgbClr val="FAEEDA"/>
                </a:solidFill>
              </a:rPr>
              <a:t>3</a:t>
            </a:r>
            <a:endParaRPr lang="en-US" sz="1000" dirty="0"/>
          </a:p>
        </p:txBody>
      </p:sp>
      <p:sp>
        <p:nvSpPr>
          <p:cNvPr id="5" name="Text 3"/>
          <p:cNvSpPr/>
          <p:nvPr/>
        </p:nvSpPr>
        <p:spPr>
          <a:xfrm>
            <a:off x="731520" y="0"/>
            <a:ext cx="8229600" cy="914400"/>
          </a:xfrm>
          <a:prstGeom prst="rect">
            <a:avLst/>
          </a:prstGeom>
          <a:noFill/>
          <a:ln/>
        </p:spPr>
        <p:txBody>
          <a:bodyPr wrap="square"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El punto de partida: decreto de Artajerjes — 457 a.C.</a:t>
            </a:r>
            <a:endParaRPr lang="en-US" sz="2000" dirty="0"/>
          </a:p>
        </p:txBody>
      </p:sp>
      <p:sp>
        <p:nvSpPr>
          <p:cNvPr id="6" name="Text 4"/>
          <p:cNvSpPr/>
          <p:nvPr/>
        </p:nvSpPr>
        <p:spPr>
          <a:xfrm>
            <a:off x="365760" y="1005840"/>
            <a:ext cx="8412480" cy="457200"/>
          </a:xfrm>
          <a:prstGeom prst="rect">
            <a:avLst/>
          </a:prstGeom>
          <a:noFill/>
          <a:ln/>
        </p:spPr>
        <p:txBody>
          <a:bodyPr wrap="square" rtlCol="0" anchor="ctr"/>
          <a:lstStyle/>
          <a:p>
            <a:pPr marL="0" indent="0">
              <a:buNone/>
            </a:pPr>
            <a:r>
              <a:rPr lang="en-US" i="1" dirty="0">
                <a:solidFill>
                  <a:srgbClr val="1A1245"/>
                </a:solidFill>
                <a:latin typeface="Calibri" pitchFamily="34" charset="0"/>
                <a:ea typeface="Calibri" pitchFamily="34" charset="-122"/>
                <a:cs typeface="Calibri" pitchFamily="34" charset="-120"/>
              </a:rPr>
              <a:t>Daniel 9:25 dice: "desde la salida de la orden para restaurar y edificar a Jerusalén hasta el Mesías Príncipe."</a:t>
            </a:r>
            <a:endParaRPr lang="en-US" dirty="0"/>
          </a:p>
        </p:txBody>
      </p:sp>
      <p:sp>
        <p:nvSpPr>
          <p:cNvPr id="7" name="Shape 5"/>
          <p:cNvSpPr/>
          <p:nvPr/>
        </p:nvSpPr>
        <p:spPr>
          <a:xfrm>
            <a:off x="274320" y="1600200"/>
            <a:ext cx="2743200" cy="2286000"/>
          </a:xfrm>
          <a:prstGeom prst="rect">
            <a:avLst/>
          </a:prstGeom>
          <a:solidFill>
            <a:srgbClr val="FFFFFF"/>
          </a:solidFill>
          <a:ln w="6350">
            <a:solidFill>
              <a:srgbClr val="DDDDDD"/>
            </a:solidFill>
            <a:prstDash val="solid"/>
          </a:ln>
          <a:effectLst>
            <a:outerShdw blurRad="101600" dist="38100" dir="8100000" algn="bl" rotWithShape="0">
              <a:srgbClr val="000000">
                <a:alpha val="12000"/>
              </a:srgbClr>
            </a:outerShdw>
          </a:effectLst>
        </p:spPr>
      </p:sp>
      <p:sp>
        <p:nvSpPr>
          <p:cNvPr id="8" name="Text 6"/>
          <p:cNvSpPr/>
          <p:nvPr/>
        </p:nvSpPr>
        <p:spPr>
          <a:xfrm>
            <a:off x="274320" y="1709928"/>
            <a:ext cx="2743200" cy="320040"/>
          </a:xfrm>
          <a:prstGeom prst="rect">
            <a:avLst/>
          </a:prstGeom>
          <a:noFill/>
          <a:ln/>
        </p:spPr>
        <p:txBody>
          <a:bodyPr wrap="square" rtlCol="0" anchor="ctr"/>
          <a:lstStyle/>
          <a:p>
            <a:pPr marL="0" indent="0" algn="ctr">
              <a:buNone/>
            </a:pPr>
            <a:r>
              <a:rPr lang="en-US" sz="1000" b="1" kern="0" spc="200" dirty="0">
                <a:solidFill>
                  <a:srgbClr val="A32D2D"/>
                </a:solidFill>
                <a:latin typeface="Calibri" pitchFamily="34" charset="0"/>
                <a:ea typeface="Calibri" pitchFamily="34" charset="-122"/>
                <a:cs typeface="Calibri" pitchFamily="34" charset="-120"/>
              </a:rPr>
              <a:t>✗</a:t>
            </a:r>
            <a:endParaRPr lang="en-US" sz="1000" dirty="0"/>
          </a:p>
        </p:txBody>
      </p:sp>
      <p:sp>
        <p:nvSpPr>
          <p:cNvPr id="9" name="Text 7"/>
          <p:cNvSpPr/>
          <p:nvPr/>
        </p:nvSpPr>
        <p:spPr>
          <a:xfrm>
            <a:off x="274320" y="2084832"/>
            <a:ext cx="2743200" cy="411480"/>
          </a:xfrm>
          <a:prstGeom prst="rect">
            <a:avLst/>
          </a:prstGeom>
          <a:noFill/>
          <a:ln/>
        </p:spPr>
        <p:txBody>
          <a:bodyPr wrap="square" rtlCol="0" anchor="ctr"/>
          <a:lstStyle/>
          <a:p>
            <a:pPr marL="0" indent="0" algn="ctr">
              <a:buNone/>
            </a:pPr>
            <a:r>
              <a:rPr lang="en-US" sz="2000" b="1" dirty="0">
                <a:solidFill>
                  <a:srgbClr val="1A1245"/>
                </a:solidFill>
                <a:latin typeface="Georgia" pitchFamily="34" charset="0"/>
                <a:ea typeface="Georgia" pitchFamily="34" charset="-122"/>
                <a:cs typeface="Georgia" pitchFamily="34" charset="-120"/>
              </a:rPr>
              <a:t>Ciro</a:t>
            </a:r>
            <a:endParaRPr lang="en-US" sz="2000" dirty="0"/>
          </a:p>
        </p:txBody>
      </p:sp>
      <p:sp>
        <p:nvSpPr>
          <p:cNvPr id="10" name="Shape 8"/>
          <p:cNvSpPr/>
          <p:nvPr/>
        </p:nvSpPr>
        <p:spPr>
          <a:xfrm>
            <a:off x="822960" y="2542032"/>
            <a:ext cx="1645920" cy="320040"/>
          </a:xfrm>
          <a:prstGeom prst="rect">
            <a:avLst/>
          </a:prstGeom>
          <a:solidFill>
            <a:srgbClr val="534AB7"/>
          </a:solidFill>
          <a:ln/>
        </p:spPr>
      </p:sp>
      <p:sp>
        <p:nvSpPr>
          <p:cNvPr id="11" name="Text 9"/>
          <p:cNvSpPr/>
          <p:nvPr/>
        </p:nvSpPr>
        <p:spPr>
          <a:xfrm>
            <a:off x="822960" y="2542032"/>
            <a:ext cx="1645920" cy="320040"/>
          </a:xfrm>
          <a:prstGeom prst="rect">
            <a:avLst/>
          </a:prstGeom>
          <a:noFill/>
          <a:ln/>
        </p:spPr>
        <p:txBody>
          <a:bodyPr wrap="square" rtlCol="0" anchor="ctr"/>
          <a:lstStyle/>
          <a:p>
            <a:pPr marL="0" indent="0" algn="ctr">
              <a:buNone/>
            </a:pPr>
            <a:r>
              <a:rPr lang="en-US" b="1" dirty="0">
                <a:solidFill>
                  <a:srgbClr val="FFFFFF"/>
                </a:solidFill>
                <a:latin typeface="Calibri" pitchFamily="34" charset="0"/>
                <a:ea typeface="Calibri" pitchFamily="34" charset="-122"/>
                <a:cs typeface="Calibri" pitchFamily="34" charset="-120"/>
              </a:rPr>
              <a:t>538 a.C.</a:t>
            </a:r>
            <a:endParaRPr lang="en-US" dirty="0"/>
          </a:p>
        </p:txBody>
      </p:sp>
      <p:sp>
        <p:nvSpPr>
          <p:cNvPr id="12" name="Text 10"/>
          <p:cNvSpPr/>
          <p:nvPr/>
        </p:nvSpPr>
        <p:spPr>
          <a:xfrm>
            <a:off x="274320" y="2926080"/>
            <a:ext cx="2743200" cy="822960"/>
          </a:xfrm>
          <a:prstGeom prst="rect">
            <a:avLst/>
          </a:prstGeom>
          <a:noFill/>
          <a:ln/>
        </p:spPr>
        <p:txBody>
          <a:bodyPr wrap="square" rtlCol="0" anchor="ctr"/>
          <a:lstStyle/>
          <a:p>
            <a:pPr marL="0" indent="0">
              <a:lnSpc>
                <a:spcPct val="120000"/>
              </a:lnSpc>
              <a:buNone/>
            </a:pPr>
            <a:r>
              <a:rPr lang="en-US" dirty="0">
                <a:solidFill>
                  <a:srgbClr val="64748B"/>
                </a:solidFill>
                <a:latin typeface="Calibri" pitchFamily="34" charset="0"/>
                <a:ea typeface="Calibri" pitchFamily="34" charset="-122"/>
                <a:cs typeface="Calibri" pitchFamily="34" charset="-120"/>
              </a:rPr>
              <a:t>Permitía volver del exilio. No restauraba el gobierno civil.</a:t>
            </a:r>
            <a:endParaRPr lang="en-US" dirty="0"/>
          </a:p>
        </p:txBody>
      </p:sp>
      <p:sp>
        <p:nvSpPr>
          <p:cNvPr id="13" name="Shape 11"/>
          <p:cNvSpPr/>
          <p:nvPr/>
        </p:nvSpPr>
        <p:spPr>
          <a:xfrm>
            <a:off x="3200400" y="1600200"/>
            <a:ext cx="2743200" cy="2286000"/>
          </a:xfrm>
          <a:prstGeom prst="rect">
            <a:avLst/>
          </a:prstGeom>
          <a:solidFill>
            <a:srgbClr val="FFFFFF"/>
          </a:solidFill>
          <a:ln w="6350">
            <a:solidFill>
              <a:srgbClr val="DDDDDD"/>
            </a:solidFill>
            <a:prstDash val="solid"/>
          </a:ln>
          <a:effectLst>
            <a:outerShdw blurRad="101600" dist="38100" dir="8100000" algn="bl" rotWithShape="0">
              <a:srgbClr val="000000">
                <a:alpha val="12000"/>
              </a:srgbClr>
            </a:outerShdw>
          </a:effectLst>
        </p:spPr>
      </p:sp>
      <p:sp>
        <p:nvSpPr>
          <p:cNvPr id="14" name="Text 12"/>
          <p:cNvSpPr/>
          <p:nvPr/>
        </p:nvSpPr>
        <p:spPr>
          <a:xfrm>
            <a:off x="3200400" y="1709928"/>
            <a:ext cx="2743200" cy="320040"/>
          </a:xfrm>
          <a:prstGeom prst="rect">
            <a:avLst/>
          </a:prstGeom>
          <a:noFill/>
          <a:ln/>
        </p:spPr>
        <p:txBody>
          <a:bodyPr wrap="square" rtlCol="0" anchor="ctr"/>
          <a:lstStyle/>
          <a:p>
            <a:pPr marL="0" indent="0" algn="ctr">
              <a:buNone/>
            </a:pPr>
            <a:r>
              <a:rPr lang="en-US" sz="1000" b="1" kern="0" spc="200" dirty="0">
                <a:solidFill>
                  <a:srgbClr val="A32D2D"/>
                </a:solidFill>
                <a:latin typeface="Calibri" pitchFamily="34" charset="0"/>
                <a:ea typeface="Calibri" pitchFamily="34" charset="-122"/>
                <a:cs typeface="Calibri" pitchFamily="34" charset="-120"/>
              </a:rPr>
              <a:t>✗</a:t>
            </a:r>
            <a:endParaRPr lang="en-US" sz="1000" dirty="0"/>
          </a:p>
        </p:txBody>
      </p:sp>
      <p:sp>
        <p:nvSpPr>
          <p:cNvPr id="15" name="Text 13"/>
          <p:cNvSpPr/>
          <p:nvPr/>
        </p:nvSpPr>
        <p:spPr>
          <a:xfrm>
            <a:off x="3200400" y="2084832"/>
            <a:ext cx="2743200" cy="411480"/>
          </a:xfrm>
          <a:prstGeom prst="rect">
            <a:avLst/>
          </a:prstGeom>
          <a:noFill/>
          <a:ln/>
        </p:spPr>
        <p:txBody>
          <a:bodyPr wrap="square" rtlCol="0" anchor="ctr"/>
          <a:lstStyle/>
          <a:p>
            <a:pPr marL="0" indent="0" algn="ctr">
              <a:buNone/>
            </a:pPr>
            <a:r>
              <a:rPr lang="en-US" sz="2000" b="1" dirty="0">
                <a:solidFill>
                  <a:srgbClr val="1A1245"/>
                </a:solidFill>
                <a:latin typeface="Georgia" pitchFamily="34" charset="0"/>
                <a:ea typeface="Georgia" pitchFamily="34" charset="-122"/>
                <a:cs typeface="Georgia" pitchFamily="34" charset="-120"/>
              </a:rPr>
              <a:t>Darío I</a:t>
            </a:r>
            <a:endParaRPr lang="en-US" sz="2000" dirty="0"/>
          </a:p>
        </p:txBody>
      </p:sp>
      <p:sp>
        <p:nvSpPr>
          <p:cNvPr id="16" name="Shape 14"/>
          <p:cNvSpPr/>
          <p:nvPr/>
        </p:nvSpPr>
        <p:spPr>
          <a:xfrm>
            <a:off x="3749040" y="2542032"/>
            <a:ext cx="1645920" cy="320040"/>
          </a:xfrm>
          <a:prstGeom prst="rect">
            <a:avLst/>
          </a:prstGeom>
          <a:solidFill>
            <a:srgbClr val="534AB7"/>
          </a:solidFill>
          <a:ln/>
        </p:spPr>
      </p:sp>
      <p:sp>
        <p:nvSpPr>
          <p:cNvPr id="17" name="Text 15"/>
          <p:cNvSpPr/>
          <p:nvPr/>
        </p:nvSpPr>
        <p:spPr>
          <a:xfrm>
            <a:off x="3749040" y="2542032"/>
            <a:ext cx="1645920" cy="320040"/>
          </a:xfrm>
          <a:prstGeom prst="rect">
            <a:avLst/>
          </a:prstGeom>
          <a:noFill/>
          <a:ln/>
        </p:spPr>
        <p:txBody>
          <a:bodyPr wrap="square" rtlCol="0" anchor="ctr"/>
          <a:lstStyle/>
          <a:p>
            <a:pPr marL="0" indent="0" algn="ctr">
              <a:buNone/>
            </a:pPr>
            <a:r>
              <a:rPr lang="en-US" b="1" dirty="0">
                <a:solidFill>
                  <a:srgbClr val="FFFFFF"/>
                </a:solidFill>
                <a:latin typeface="Calibri" pitchFamily="34" charset="0"/>
                <a:ea typeface="Calibri" pitchFamily="34" charset="-122"/>
                <a:cs typeface="Calibri" pitchFamily="34" charset="-120"/>
              </a:rPr>
              <a:t>520 a.C.</a:t>
            </a:r>
            <a:endParaRPr lang="en-US" dirty="0"/>
          </a:p>
        </p:txBody>
      </p:sp>
      <p:sp>
        <p:nvSpPr>
          <p:cNvPr id="18" name="Text 16"/>
          <p:cNvSpPr/>
          <p:nvPr/>
        </p:nvSpPr>
        <p:spPr>
          <a:xfrm>
            <a:off x="3200400" y="2926080"/>
            <a:ext cx="2743200" cy="822960"/>
          </a:xfrm>
          <a:prstGeom prst="rect">
            <a:avLst/>
          </a:prstGeom>
          <a:noFill/>
          <a:ln/>
        </p:spPr>
        <p:txBody>
          <a:bodyPr wrap="square" rtlCol="0" anchor="ctr"/>
          <a:lstStyle/>
          <a:p>
            <a:pPr marL="0" indent="0">
              <a:lnSpc>
                <a:spcPct val="120000"/>
              </a:lnSpc>
              <a:buNone/>
            </a:pPr>
            <a:r>
              <a:rPr lang="en-US" dirty="0">
                <a:solidFill>
                  <a:srgbClr val="64748B"/>
                </a:solidFill>
                <a:latin typeface="Calibri" pitchFamily="34" charset="0"/>
                <a:ea typeface="Calibri" pitchFamily="34" charset="-122"/>
                <a:cs typeface="Calibri" pitchFamily="34" charset="-120"/>
              </a:rPr>
              <a:t>Apoyaba la reconstrucción del templo únicamente.</a:t>
            </a:r>
            <a:endParaRPr lang="en-US" dirty="0"/>
          </a:p>
        </p:txBody>
      </p:sp>
      <p:sp>
        <p:nvSpPr>
          <p:cNvPr id="19" name="Shape 17"/>
          <p:cNvSpPr/>
          <p:nvPr/>
        </p:nvSpPr>
        <p:spPr>
          <a:xfrm>
            <a:off x="6126480" y="1600200"/>
            <a:ext cx="2743200" cy="2286000"/>
          </a:xfrm>
          <a:prstGeom prst="rect">
            <a:avLst/>
          </a:prstGeom>
          <a:solidFill>
            <a:srgbClr val="E1F5EE"/>
          </a:solidFill>
          <a:ln w="25400">
            <a:solidFill>
              <a:srgbClr val="0F6E56"/>
            </a:solidFill>
            <a:prstDash val="solid"/>
          </a:ln>
          <a:effectLst>
            <a:outerShdw blurRad="101600" dist="38100" dir="8100000" algn="bl" rotWithShape="0">
              <a:srgbClr val="000000">
                <a:alpha val="12000"/>
              </a:srgbClr>
            </a:outerShdw>
          </a:effectLst>
        </p:spPr>
      </p:sp>
      <p:sp>
        <p:nvSpPr>
          <p:cNvPr id="20" name="Shape 18"/>
          <p:cNvSpPr/>
          <p:nvPr/>
        </p:nvSpPr>
        <p:spPr>
          <a:xfrm>
            <a:off x="6126480" y="1600200"/>
            <a:ext cx="2743200" cy="109728"/>
          </a:xfrm>
          <a:prstGeom prst="rect">
            <a:avLst/>
          </a:prstGeom>
          <a:solidFill>
            <a:srgbClr val="0F6E56"/>
          </a:solidFill>
          <a:ln/>
        </p:spPr>
      </p:sp>
      <p:sp>
        <p:nvSpPr>
          <p:cNvPr id="21" name="Text 19"/>
          <p:cNvSpPr/>
          <p:nvPr/>
        </p:nvSpPr>
        <p:spPr>
          <a:xfrm>
            <a:off x="6126480" y="1709928"/>
            <a:ext cx="2743200" cy="320040"/>
          </a:xfrm>
          <a:prstGeom prst="rect">
            <a:avLst/>
          </a:prstGeom>
          <a:noFill/>
          <a:ln/>
        </p:spPr>
        <p:txBody>
          <a:bodyPr wrap="square" rtlCol="0" anchor="ctr"/>
          <a:lstStyle/>
          <a:p>
            <a:pPr marL="0" indent="0" algn="ctr">
              <a:buNone/>
            </a:pPr>
            <a:r>
              <a:rPr lang="en-US" sz="1000" b="1" kern="0" spc="200" dirty="0">
                <a:solidFill>
                  <a:srgbClr val="0F6E56"/>
                </a:solidFill>
                <a:latin typeface="Calibri" pitchFamily="34" charset="0"/>
                <a:ea typeface="Calibri" pitchFamily="34" charset="-122"/>
                <a:cs typeface="Calibri" pitchFamily="34" charset="-120"/>
              </a:rPr>
              <a:t>✓  CUMPLE</a:t>
            </a:r>
            <a:endParaRPr lang="en-US" sz="1000" dirty="0"/>
          </a:p>
        </p:txBody>
      </p:sp>
      <p:sp>
        <p:nvSpPr>
          <p:cNvPr id="22" name="Text 20"/>
          <p:cNvSpPr/>
          <p:nvPr/>
        </p:nvSpPr>
        <p:spPr>
          <a:xfrm>
            <a:off x="6126480" y="2084832"/>
            <a:ext cx="2743200" cy="411480"/>
          </a:xfrm>
          <a:prstGeom prst="rect">
            <a:avLst/>
          </a:prstGeom>
          <a:noFill/>
          <a:ln/>
        </p:spPr>
        <p:txBody>
          <a:bodyPr wrap="square" rtlCol="0" anchor="ctr"/>
          <a:lstStyle/>
          <a:p>
            <a:pPr marL="0" indent="0" algn="ctr">
              <a:buNone/>
            </a:pPr>
            <a:r>
              <a:rPr lang="en-US" sz="2000" b="1" dirty="0">
                <a:solidFill>
                  <a:srgbClr val="1A1245"/>
                </a:solidFill>
                <a:latin typeface="Georgia" pitchFamily="34" charset="0"/>
                <a:ea typeface="Georgia" pitchFamily="34" charset="-122"/>
                <a:cs typeface="Georgia" pitchFamily="34" charset="-120"/>
              </a:rPr>
              <a:t>Artajerjes</a:t>
            </a:r>
            <a:endParaRPr lang="en-US" sz="2000" dirty="0"/>
          </a:p>
        </p:txBody>
      </p:sp>
      <p:sp>
        <p:nvSpPr>
          <p:cNvPr id="23" name="Shape 21"/>
          <p:cNvSpPr/>
          <p:nvPr/>
        </p:nvSpPr>
        <p:spPr>
          <a:xfrm>
            <a:off x="6675120" y="2542032"/>
            <a:ext cx="1645920" cy="320040"/>
          </a:xfrm>
          <a:prstGeom prst="rect">
            <a:avLst/>
          </a:prstGeom>
          <a:solidFill>
            <a:srgbClr val="0F6E56"/>
          </a:solidFill>
          <a:ln/>
        </p:spPr>
      </p:sp>
      <p:sp>
        <p:nvSpPr>
          <p:cNvPr id="24" name="Text 22"/>
          <p:cNvSpPr/>
          <p:nvPr/>
        </p:nvSpPr>
        <p:spPr>
          <a:xfrm>
            <a:off x="6675120" y="2542032"/>
            <a:ext cx="1645920" cy="320040"/>
          </a:xfrm>
          <a:prstGeom prst="rect">
            <a:avLst/>
          </a:prstGeom>
          <a:noFill/>
          <a:ln/>
        </p:spPr>
        <p:txBody>
          <a:bodyPr wrap="square" rtlCol="0" anchor="ctr"/>
          <a:lstStyle/>
          <a:p>
            <a:pPr marL="0" indent="0" algn="ctr">
              <a:buNone/>
            </a:pPr>
            <a:r>
              <a:rPr lang="en-US" b="1" dirty="0">
                <a:solidFill>
                  <a:srgbClr val="FFFFFF"/>
                </a:solidFill>
                <a:latin typeface="Calibri" pitchFamily="34" charset="0"/>
                <a:ea typeface="Calibri" pitchFamily="34" charset="-122"/>
                <a:cs typeface="Calibri" pitchFamily="34" charset="-120"/>
              </a:rPr>
              <a:t>457 a.C.</a:t>
            </a:r>
            <a:endParaRPr lang="en-US" dirty="0"/>
          </a:p>
        </p:txBody>
      </p:sp>
      <p:sp>
        <p:nvSpPr>
          <p:cNvPr id="25" name="Text 23"/>
          <p:cNvSpPr/>
          <p:nvPr/>
        </p:nvSpPr>
        <p:spPr>
          <a:xfrm>
            <a:off x="6126480" y="2948699"/>
            <a:ext cx="2743200" cy="822960"/>
          </a:xfrm>
          <a:prstGeom prst="rect">
            <a:avLst/>
          </a:prstGeom>
          <a:noFill/>
          <a:ln/>
        </p:spPr>
        <p:txBody>
          <a:bodyPr wrap="square" rtlCol="0" anchor="ctr"/>
          <a:lstStyle/>
          <a:p>
            <a:pPr marL="0" indent="0">
              <a:lnSpc>
                <a:spcPct val="120000"/>
              </a:lnSpc>
              <a:buNone/>
            </a:pPr>
            <a:r>
              <a:rPr lang="en-US" dirty="0">
                <a:solidFill>
                  <a:srgbClr val="64748B"/>
                </a:solidFill>
                <a:latin typeface="Calibri" pitchFamily="34" charset="0"/>
                <a:ea typeface="Calibri" pitchFamily="34" charset="-122"/>
                <a:cs typeface="Calibri" pitchFamily="34" charset="-120"/>
              </a:rPr>
              <a:t>Restauró el gobierno civil y religioso completo. ¡Este cumple!</a:t>
            </a:r>
            <a:endParaRPr lang="en-US" dirty="0"/>
          </a:p>
        </p:txBody>
      </p:sp>
      <p:sp>
        <p:nvSpPr>
          <p:cNvPr id="26" name="Shape 24"/>
          <p:cNvSpPr/>
          <p:nvPr/>
        </p:nvSpPr>
        <p:spPr>
          <a:xfrm>
            <a:off x="274320" y="4023360"/>
            <a:ext cx="4389120" cy="1005838"/>
          </a:xfrm>
          <a:prstGeom prst="rect">
            <a:avLst/>
          </a:prstGeom>
          <a:solidFill>
            <a:srgbClr val="EEEDFE"/>
          </a:solidFill>
          <a:ln/>
          <a:effectLst>
            <a:outerShdw blurRad="101600" dist="38100" dir="8100000" algn="bl" rotWithShape="0">
              <a:srgbClr val="000000">
                <a:alpha val="12000"/>
              </a:srgbClr>
            </a:outerShdw>
          </a:effectLst>
        </p:spPr>
      </p:sp>
      <p:sp>
        <p:nvSpPr>
          <p:cNvPr id="27" name="Shape 25"/>
          <p:cNvSpPr/>
          <p:nvPr/>
        </p:nvSpPr>
        <p:spPr>
          <a:xfrm>
            <a:off x="274320" y="4023359"/>
            <a:ext cx="91440" cy="1005837"/>
          </a:xfrm>
          <a:prstGeom prst="rect">
            <a:avLst/>
          </a:prstGeom>
          <a:solidFill>
            <a:srgbClr val="3C3489"/>
          </a:solidFill>
          <a:ln/>
        </p:spPr>
      </p:sp>
      <p:sp>
        <p:nvSpPr>
          <p:cNvPr id="28" name="Text 26"/>
          <p:cNvSpPr/>
          <p:nvPr/>
        </p:nvSpPr>
        <p:spPr>
          <a:xfrm>
            <a:off x="502920" y="4022237"/>
            <a:ext cx="4114800" cy="256032"/>
          </a:xfrm>
          <a:prstGeom prst="rect">
            <a:avLst/>
          </a:prstGeom>
          <a:noFill/>
          <a:ln/>
        </p:spPr>
        <p:txBody>
          <a:bodyPr wrap="square" rtlCol="0" anchor="ctr"/>
          <a:lstStyle/>
          <a:p>
            <a:pPr marL="0" indent="0">
              <a:buNone/>
            </a:pPr>
            <a:r>
              <a:rPr lang="en-US" sz="1400" b="1" kern="0" spc="100" dirty="0">
                <a:solidFill>
                  <a:srgbClr val="3C3489"/>
                </a:solidFill>
                <a:latin typeface="Calibri" pitchFamily="34" charset="0"/>
                <a:ea typeface="Calibri" pitchFamily="34" charset="-122"/>
                <a:cs typeface="Calibri" pitchFamily="34" charset="-120"/>
              </a:rPr>
              <a:t>📖  Esdras 7:25-26</a:t>
            </a:r>
            <a:endParaRPr lang="en-US" sz="1400" dirty="0"/>
          </a:p>
        </p:txBody>
      </p:sp>
      <p:sp>
        <p:nvSpPr>
          <p:cNvPr id="29" name="Text 27"/>
          <p:cNvSpPr/>
          <p:nvPr/>
        </p:nvSpPr>
        <p:spPr>
          <a:xfrm>
            <a:off x="502920" y="4370832"/>
            <a:ext cx="4114800" cy="457200"/>
          </a:xfrm>
          <a:prstGeom prst="rect">
            <a:avLst/>
          </a:prstGeom>
          <a:noFill/>
          <a:ln/>
        </p:spPr>
        <p:txBody>
          <a:bodyPr wrap="square" rtlCol="0" anchor="ctr"/>
          <a:lstStyle/>
          <a:p>
            <a:pPr marL="0" indent="0">
              <a:lnSpc>
                <a:spcPct val="120000"/>
              </a:lnSpc>
              <a:buNone/>
            </a:pPr>
            <a:r>
              <a:rPr lang="en-US" sz="1600" i="1" dirty="0">
                <a:solidFill>
                  <a:srgbClr val="1A1245"/>
                </a:solidFill>
                <a:latin typeface="Calibri" pitchFamily="34" charset="0"/>
                <a:ea typeface="Calibri" pitchFamily="34" charset="-122"/>
                <a:cs typeface="Calibri" pitchFamily="34" charset="-120"/>
              </a:rPr>
              <a:t>"Tú, Esdras... pon jueces y gobernadores que gobiernen a todo el pueblo..."</a:t>
            </a:r>
            <a:endParaRPr lang="en-US" sz="1600" dirty="0"/>
          </a:p>
        </p:txBody>
      </p:sp>
      <p:sp>
        <p:nvSpPr>
          <p:cNvPr id="30" name="Shape 28"/>
          <p:cNvSpPr/>
          <p:nvPr/>
        </p:nvSpPr>
        <p:spPr>
          <a:xfrm>
            <a:off x="4846320" y="4023360"/>
            <a:ext cx="4023360" cy="1005840"/>
          </a:xfrm>
          <a:prstGeom prst="rect">
            <a:avLst/>
          </a:prstGeom>
          <a:solidFill>
            <a:srgbClr val="1A1245"/>
          </a:solidFill>
          <a:ln/>
        </p:spPr>
      </p:sp>
      <p:sp>
        <p:nvSpPr>
          <p:cNvPr id="31" name="Text 29"/>
          <p:cNvSpPr/>
          <p:nvPr/>
        </p:nvSpPr>
        <p:spPr>
          <a:xfrm>
            <a:off x="4846320" y="4023359"/>
            <a:ext cx="4069080" cy="1005839"/>
          </a:xfrm>
          <a:prstGeom prst="rect">
            <a:avLst/>
          </a:prstGeom>
          <a:noFill/>
          <a:ln/>
        </p:spPr>
        <p:txBody>
          <a:bodyPr wrap="square" rtlCol="0" anchor="ctr"/>
          <a:lstStyle/>
          <a:p>
            <a:pPr marL="0" indent="0">
              <a:lnSpc>
                <a:spcPct val="120000"/>
              </a:lnSpc>
              <a:buNone/>
            </a:pPr>
            <a:r>
              <a:rPr lang="en-US" sz="1400" b="1" dirty="0">
                <a:solidFill>
                  <a:srgbClr val="EF9F27"/>
                </a:solidFill>
              </a:rPr>
              <a:t>📘 Urrutia: </a:t>
            </a:r>
            <a:r>
              <a:rPr lang="en-US" sz="1400" i="1" dirty="0">
                <a:solidFill>
                  <a:srgbClr val="E2E8F0"/>
                </a:solidFill>
              </a:rPr>
              <a:t>"La fecha 457 a.C. está sólidamente establecida por papiros de Elefantina e inscripciones persas. No es suposición — es historia."</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1245"/>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534AB7"/>
          </a:solidFill>
          <a:ln/>
        </p:spPr>
      </p:sp>
      <p:sp>
        <p:nvSpPr>
          <p:cNvPr id="3" name="Text 1"/>
          <p:cNvSpPr/>
          <p:nvPr/>
        </p:nvSpPr>
        <p:spPr>
          <a:xfrm>
            <a:off x="365760" y="182880"/>
            <a:ext cx="8595360" cy="54864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4  ·  Las tres divisiones: 7 + 62 + 1 semanas</a:t>
            </a:r>
            <a:endParaRPr lang="en-US" sz="2200" dirty="0"/>
          </a:p>
        </p:txBody>
      </p:sp>
      <p:sp>
        <p:nvSpPr>
          <p:cNvPr id="4" name="Text 2"/>
          <p:cNvSpPr/>
          <p:nvPr/>
        </p:nvSpPr>
        <p:spPr>
          <a:xfrm>
            <a:off x="365760" y="713232"/>
            <a:ext cx="8229600" cy="274320"/>
          </a:xfrm>
          <a:prstGeom prst="rect">
            <a:avLst/>
          </a:prstGeom>
          <a:noFill/>
          <a:ln/>
        </p:spPr>
        <p:txBody>
          <a:bodyPr wrap="square" rtlCol="0" anchor="ctr"/>
          <a:lstStyle/>
          <a:p>
            <a:pPr marL="0" indent="0">
              <a:buNone/>
            </a:pPr>
            <a:r>
              <a:rPr lang="en-US" sz="1200" i="1" dirty="0">
                <a:solidFill>
                  <a:srgbClr val="EEEDFE"/>
                </a:solidFill>
                <a:latin typeface="Calibri" pitchFamily="34" charset="0"/>
                <a:ea typeface="Calibri" pitchFamily="34" charset="-122"/>
                <a:cs typeface="Calibri" pitchFamily="34" charset="-120"/>
              </a:rPr>
              <a:t>Daniel 9:25-27  ·  490 años de historia profética</a:t>
            </a:r>
            <a:endParaRPr lang="en-US" sz="1200" dirty="0"/>
          </a:p>
        </p:txBody>
      </p:sp>
      <p:sp>
        <p:nvSpPr>
          <p:cNvPr id="5" name="Shape 3"/>
          <p:cNvSpPr/>
          <p:nvPr/>
        </p:nvSpPr>
        <p:spPr>
          <a:xfrm>
            <a:off x="365760" y="1280160"/>
            <a:ext cx="1463040" cy="530352"/>
          </a:xfrm>
          <a:prstGeom prst="rect">
            <a:avLst/>
          </a:prstGeom>
          <a:solidFill>
            <a:srgbClr val="534AB7"/>
          </a:solidFill>
          <a:ln/>
        </p:spPr>
      </p:sp>
      <p:sp>
        <p:nvSpPr>
          <p:cNvPr id="6" name="Text 4"/>
          <p:cNvSpPr/>
          <p:nvPr/>
        </p:nvSpPr>
        <p:spPr>
          <a:xfrm>
            <a:off x="365760" y="1280160"/>
            <a:ext cx="1463040" cy="265176"/>
          </a:xfrm>
          <a:prstGeom prst="rect">
            <a:avLst/>
          </a:prstGeom>
          <a:noFill/>
          <a:ln/>
        </p:spPr>
        <p:txBody>
          <a:bodyPr wrap="square" rtlCol="0" anchor="ctr"/>
          <a:lstStyle/>
          <a:p>
            <a:pPr marL="0" indent="0" algn="ctr">
              <a:buNone/>
            </a:pPr>
            <a:r>
              <a:rPr lang="en-US" b="1" dirty="0">
                <a:solidFill>
                  <a:srgbClr val="FFFFFF"/>
                </a:solidFill>
                <a:latin typeface="Calibri" pitchFamily="34" charset="0"/>
                <a:ea typeface="Calibri" pitchFamily="34" charset="-122"/>
                <a:cs typeface="Calibri" pitchFamily="34" charset="-120"/>
              </a:rPr>
              <a:t>7 semanas</a:t>
            </a:r>
            <a:endParaRPr lang="en-US" dirty="0"/>
          </a:p>
        </p:txBody>
      </p:sp>
      <p:sp>
        <p:nvSpPr>
          <p:cNvPr id="7" name="Text 5"/>
          <p:cNvSpPr/>
          <p:nvPr/>
        </p:nvSpPr>
        <p:spPr>
          <a:xfrm>
            <a:off x="365760" y="1545336"/>
            <a:ext cx="1463040" cy="265176"/>
          </a:xfrm>
          <a:prstGeom prst="rect">
            <a:avLst/>
          </a:prstGeom>
          <a:noFill/>
          <a:ln/>
        </p:spPr>
        <p:txBody>
          <a:bodyPr wrap="square" rtlCol="0" anchor="ctr"/>
          <a:lstStyle/>
          <a:p>
            <a:pPr marL="0" indent="0" algn="ctr">
              <a:buNone/>
            </a:pPr>
            <a:r>
              <a:rPr lang="en-US" dirty="0">
                <a:solidFill>
                  <a:srgbClr val="EEEDFE"/>
                </a:solidFill>
                <a:latin typeface="Calibri" pitchFamily="34" charset="0"/>
                <a:ea typeface="Calibri" pitchFamily="34" charset="-122"/>
                <a:cs typeface="Calibri" pitchFamily="34" charset="-120"/>
              </a:rPr>
              <a:t>49 años</a:t>
            </a:r>
            <a:endParaRPr lang="en-US" dirty="0"/>
          </a:p>
        </p:txBody>
      </p:sp>
      <p:sp>
        <p:nvSpPr>
          <p:cNvPr id="8" name="Shape 6"/>
          <p:cNvSpPr/>
          <p:nvPr/>
        </p:nvSpPr>
        <p:spPr>
          <a:xfrm>
            <a:off x="1828800" y="1280160"/>
            <a:ext cx="4663440" cy="530352"/>
          </a:xfrm>
          <a:prstGeom prst="rect">
            <a:avLst/>
          </a:prstGeom>
          <a:solidFill>
            <a:srgbClr val="185FA5"/>
          </a:solidFill>
          <a:ln/>
        </p:spPr>
      </p:sp>
      <p:sp>
        <p:nvSpPr>
          <p:cNvPr id="9" name="Text 7"/>
          <p:cNvSpPr/>
          <p:nvPr/>
        </p:nvSpPr>
        <p:spPr>
          <a:xfrm>
            <a:off x="1828800" y="1280160"/>
            <a:ext cx="4663440" cy="265176"/>
          </a:xfrm>
          <a:prstGeom prst="rect">
            <a:avLst/>
          </a:prstGeom>
          <a:noFill/>
          <a:ln/>
        </p:spPr>
        <p:txBody>
          <a:bodyPr wrap="square" rtlCol="0" anchor="ctr"/>
          <a:lstStyle/>
          <a:p>
            <a:pPr marL="0" indent="0" algn="ctr">
              <a:buNone/>
            </a:pPr>
            <a:r>
              <a:rPr lang="en-US" b="1" dirty="0">
                <a:solidFill>
                  <a:srgbClr val="FFFFFF"/>
                </a:solidFill>
                <a:latin typeface="Calibri" pitchFamily="34" charset="0"/>
                <a:ea typeface="Calibri" pitchFamily="34" charset="-122"/>
                <a:cs typeface="Calibri" pitchFamily="34" charset="-120"/>
              </a:rPr>
              <a:t>62 semanas</a:t>
            </a:r>
            <a:endParaRPr lang="en-US" dirty="0"/>
          </a:p>
        </p:txBody>
      </p:sp>
      <p:sp>
        <p:nvSpPr>
          <p:cNvPr id="10" name="Text 8"/>
          <p:cNvSpPr/>
          <p:nvPr/>
        </p:nvSpPr>
        <p:spPr>
          <a:xfrm>
            <a:off x="1828800" y="1545336"/>
            <a:ext cx="4663440" cy="265176"/>
          </a:xfrm>
          <a:prstGeom prst="rect">
            <a:avLst/>
          </a:prstGeom>
          <a:noFill/>
          <a:ln/>
        </p:spPr>
        <p:txBody>
          <a:bodyPr wrap="square" rtlCol="0" anchor="ctr"/>
          <a:lstStyle/>
          <a:p>
            <a:pPr marL="0" indent="0" algn="ctr">
              <a:buNone/>
            </a:pPr>
            <a:r>
              <a:rPr lang="en-US" dirty="0">
                <a:solidFill>
                  <a:srgbClr val="B5D4F4"/>
                </a:solidFill>
                <a:latin typeface="Calibri" pitchFamily="34" charset="0"/>
                <a:ea typeface="Calibri" pitchFamily="34" charset="-122"/>
                <a:cs typeface="Calibri" pitchFamily="34" charset="-120"/>
              </a:rPr>
              <a:t>434 años</a:t>
            </a:r>
            <a:endParaRPr lang="en-US" dirty="0"/>
          </a:p>
        </p:txBody>
      </p:sp>
      <p:sp>
        <p:nvSpPr>
          <p:cNvPr id="11" name="Shape 9"/>
          <p:cNvSpPr/>
          <p:nvPr/>
        </p:nvSpPr>
        <p:spPr>
          <a:xfrm>
            <a:off x="6492240" y="1280160"/>
            <a:ext cx="1234440" cy="530352"/>
          </a:xfrm>
          <a:prstGeom prst="rect">
            <a:avLst/>
          </a:prstGeom>
          <a:solidFill>
            <a:srgbClr val="0F6E56"/>
          </a:solidFill>
          <a:ln/>
        </p:spPr>
      </p:sp>
      <p:sp>
        <p:nvSpPr>
          <p:cNvPr id="12" name="Text 10"/>
          <p:cNvSpPr/>
          <p:nvPr/>
        </p:nvSpPr>
        <p:spPr>
          <a:xfrm>
            <a:off x="6492240" y="1280160"/>
            <a:ext cx="1234440" cy="530352"/>
          </a:xfrm>
          <a:prstGeom prst="rect">
            <a:avLst/>
          </a:prstGeom>
          <a:noFill/>
          <a:ln/>
        </p:spPr>
        <p:txBody>
          <a:bodyPr wrap="square" rtlCol="0" anchor="ctr"/>
          <a:lstStyle/>
          <a:p>
            <a:pPr marL="0" indent="0" algn="ctr">
              <a:buNone/>
            </a:pPr>
            <a:r>
              <a:rPr lang="en-US" b="1" dirty="0">
                <a:solidFill>
                  <a:srgbClr val="FFFFFF"/>
                </a:solidFill>
                <a:latin typeface="Calibri" pitchFamily="34" charset="0"/>
                <a:ea typeface="Calibri" pitchFamily="34" charset="-122"/>
                <a:cs typeface="Calibri" pitchFamily="34" charset="-120"/>
              </a:rPr>
              <a:t>3½ a.</a:t>
            </a:r>
            <a:endParaRPr lang="en-US" dirty="0"/>
          </a:p>
        </p:txBody>
      </p:sp>
      <p:sp>
        <p:nvSpPr>
          <p:cNvPr id="13" name="Shape 11"/>
          <p:cNvSpPr/>
          <p:nvPr/>
        </p:nvSpPr>
        <p:spPr>
          <a:xfrm>
            <a:off x="7726680" y="1280160"/>
            <a:ext cx="1005840" cy="530352"/>
          </a:xfrm>
          <a:prstGeom prst="rect">
            <a:avLst/>
          </a:prstGeom>
          <a:solidFill>
            <a:srgbClr val="085041"/>
          </a:solidFill>
          <a:ln/>
        </p:spPr>
      </p:sp>
      <p:sp>
        <p:nvSpPr>
          <p:cNvPr id="14" name="Text 12"/>
          <p:cNvSpPr/>
          <p:nvPr/>
        </p:nvSpPr>
        <p:spPr>
          <a:xfrm>
            <a:off x="7726680" y="1280160"/>
            <a:ext cx="1005840" cy="530352"/>
          </a:xfrm>
          <a:prstGeom prst="rect">
            <a:avLst/>
          </a:prstGeom>
          <a:noFill/>
          <a:ln/>
        </p:spPr>
        <p:txBody>
          <a:bodyPr wrap="square" rtlCol="0" anchor="ctr"/>
          <a:lstStyle/>
          <a:p>
            <a:pPr marL="0" indent="0" algn="ctr">
              <a:buNone/>
            </a:pPr>
            <a:r>
              <a:rPr lang="en-US" b="1" dirty="0">
                <a:solidFill>
                  <a:srgbClr val="9FE1CB"/>
                </a:solidFill>
                <a:latin typeface="Calibri" pitchFamily="34" charset="0"/>
                <a:ea typeface="Calibri" pitchFamily="34" charset="-122"/>
                <a:cs typeface="Calibri" pitchFamily="34" charset="-120"/>
              </a:rPr>
              <a:t>3½ a.</a:t>
            </a:r>
            <a:endParaRPr lang="en-US" dirty="0"/>
          </a:p>
        </p:txBody>
      </p:sp>
      <p:sp>
        <p:nvSpPr>
          <p:cNvPr id="15" name="Shape 13"/>
          <p:cNvSpPr/>
          <p:nvPr/>
        </p:nvSpPr>
        <p:spPr>
          <a:xfrm>
            <a:off x="365760" y="1810512"/>
            <a:ext cx="0" cy="228600"/>
          </a:xfrm>
          <a:prstGeom prst="line">
            <a:avLst/>
          </a:prstGeom>
          <a:noFill/>
          <a:ln w="6350">
            <a:solidFill>
              <a:srgbClr val="AAAAAA"/>
            </a:solidFill>
            <a:prstDash val="solid"/>
          </a:ln>
        </p:spPr>
      </p:sp>
      <p:sp>
        <p:nvSpPr>
          <p:cNvPr id="16" name="Shape 14"/>
          <p:cNvSpPr/>
          <p:nvPr/>
        </p:nvSpPr>
        <p:spPr>
          <a:xfrm>
            <a:off x="320040" y="1993392"/>
            <a:ext cx="91440" cy="91440"/>
          </a:xfrm>
          <a:prstGeom prst="ellipse">
            <a:avLst/>
          </a:prstGeom>
          <a:solidFill>
            <a:srgbClr val="EF9F27"/>
          </a:solidFill>
          <a:ln w="12700">
            <a:solidFill>
              <a:srgbClr val="EF9F27"/>
            </a:solidFill>
            <a:prstDash val="solid"/>
          </a:ln>
        </p:spPr>
      </p:sp>
      <p:sp>
        <p:nvSpPr>
          <p:cNvPr id="17" name="Text 15"/>
          <p:cNvSpPr/>
          <p:nvPr/>
        </p:nvSpPr>
        <p:spPr>
          <a:xfrm>
            <a:off x="137160" y="2140498"/>
            <a:ext cx="1005840" cy="256032"/>
          </a:xfrm>
          <a:prstGeom prst="rect">
            <a:avLst/>
          </a:prstGeom>
          <a:noFill/>
          <a:ln/>
        </p:spPr>
        <p:txBody>
          <a:bodyPr wrap="square" rtlCol="0" anchor="ctr"/>
          <a:lstStyle/>
          <a:p>
            <a:pPr marL="0" indent="0" algn="ctr">
              <a:buNone/>
            </a:pPr>
            <a:r>
              <a:rPr lang="en-US" b="1" dirty="0">
                <a:solidFill>
                  <a:srgbClr val="EF9F27"/>
                </a:solidFill>
                <a:latin typeface="Calibri" pitchFamily="34" charset="0"/>
                <a:ea typeface="Calibri" pitchFamily="34" charset="-122"/>
                <a:cs typeface="Calibri" pitchFamily="34" charset="-120"/>
              </a:rPr>
              <a:t>457 a.C.</a:t>
            </a:r>
            <a:endParaRPr lang="en-US" dirty="0"/>
          </a:p>
        </p:txBody>
      </p:sp>
      <p:sp>
        <p:nvSpPr>
          <p:cNvPr id="18" name="Text 16"/>
          <p:cNvSpPr/>
          <p:nvPr/>
        </p:nvSpPr>
        <p:spPr>
          <a:xfrm>
            <a:off x="-91441" y="2404872"/>
            <a:ext cx="1463039" cy="457200"/>
          </a:xfrm>
          <a:prstGeom prst="rect">
            <a:avLst/>
          </a:prstGeom>
          <a:noFill/>
          <a:ln/>
        </p:spPr>
        <p:txBody>
          <a:bodyPr wrap="square" rtlCol="0" anchor="ctr"/>
          <a:lstStyle/>
          <a:p>
            <a:pPr marL="0" indent="0" algn="ctr">
              <a:lnSpc>
                <a:spcPct val="115000"/>
              </a:lnSpc>
              <a:buNone/>
            </a:pPr>
            <a:r>
              <a:rPr lang="en-US" dirty="0">
                <a:solidFill>
                  <a:srgbClr val="E2E8F0"/>
                </a:solidFill>
                <a:latin typeface="Calibri" pitchFamily="34" charset="0"/>
                <a:ea typeface="Calibri" pitchFamily="34" charset="-122"/>
                <a:cs typeface="Calibri" pitchFamily="34" charset="-120"/>
              </a:rPr>
              <a:t>Decreto</a:t>
            </a:r>
            <a:endParaRPr lang="en-US" dirty="0"/>
          </a:p>
          <a:p>
            <a:pPr marL="0" indent="0" algn="ctr">
              <a:lnSpc>
                <a:spcPct val="115000"/>
              </a:lnSpc>
              <a:buNone/>
            </a:pPr>
            <a:r>
              <a:rPr lang="en-US" dirty="0">
                <a:solidFill>
                  <a:srgbClr val="E2E8F0"/>
                </a:solidFill>
                <a:latin typeface="Calibri" pitchFamily="34" charset="0"/>
                <a:ea typeface="Calibri" pitchFamily="34" charset="-122"/>
                <a:cs typeface="Calibri" pitchFamily="34" charset="-120"/>
              </a:rPr>
              <a:t>Artajerjes</a:t>
            </a:r>
            <a:endParaRPr lang="en-US" dirty="0"/>
          </a:p>
        </p:txBody>
      </p:sp>
      <p:sp>
        <p:nvSpPr>
          <p:cNvPr id="19" name="Shape 17"/>
          <p:cNvSpPr/>
          <p:nvPr/>
        </p:nvSpPr>
        <p:spPr>
          <a:xfrm>
            <a:off x="1828800" y="1810512"/>
            <a:ext cx="0" cy="228600"/>
          </a:xfrm>
          <a:prstGeom prst="line">
            <a:avLst/>
          </a:prstGeom>
          <a:noFill/>
          <a:ln w="6350">
            <a:solidFill>
              <a:srgbClr val="AAAAAA"/>
            </a:solidFill>
            <a:prstDash val="solid"/>
          </a:ln>
        </p:spPr>
      </p:sp>
      <p:sp>
        <p:nvSpPr>
          <p:cNvPr id="20" name="Shape 18"/>
          <p:cNvSpPr/>
          <p:nvPr/>
        </p:nvSpPr>
        <p:spPr>
          <a:xfrm>
            <a:off x="1783080" y="1993392"/>
            <a:ext cx="91440" cy="91440"/>
          </a:xfrm>
          <a:prstGeom prst="ellipse">
            <a:avLst/>
          </a:prstGeom>
          <a:solidFill>
            <a:srgbClr val="EF9F27"/>
          </a:solidFill>
          <a:ln w="12700">
            <a:solidFill>
              <a:srgbClr val="EF9F27"/>
            </a:solidFill>
            <a:prstDash val="solid"/>
          </a:ln>
        </p:spPr>
      </p:sp>
      <p:sp>
        <p:nvSpPr>
          <p:cNvPr id="21" name="Text 19"/>
          <p:cNvSpPr/>
          <p:nvPr/>
        </p:nvSpPr>
        <p:spPr>
          <a:xfrm>
            <a:off x="1600200" y="2140498"/>
            <a:ext cx="1005840" cy="256032"/>
          </a:xfrm>
          <a:prstGeom prst="rect">
            <a:avLst/>
          </a:prstGeom>
          <a:noFill/>
          <a:ln/>
        </p:spPr>
        <p:txBody>
          <a:bodyPr wrap="square" rtlCol="0" anchor="ctr"/>
          <a:lstStyle/>
          <a:p>
            <a:pPr marL="0" indent="0" algn="ctr">
              <a:buNone/>
            </a:pPr>
            <a:r>
              <a:rPr lang="en-US" b="1" dirty="0">
                <a:solidFill>
                  <a:srgbClr val="EF9F27"/>
                </a:solidFill>
                <a:latin typeface="Calibri" pitchFamily="34" charset="0"/>
                <a:ea typeface="Calibri" pitchFamily="34" charset="-122"/>
                <a:cs typeface="Calibri" pitchFamily="34" charset="-120"/>
              </a:rPr>
              <a:t>408 a.C.</a:t>
            </a:r>
            <a:endParaRPr lang="en-US" dirty="0"/>
          </a:p>
        </p:txBody>
      </p:sp>
      <p:sp>
        <p:nvSpPr>
          <p:cNvPr id="22" name="Text 20"/>
          <p:cNvSpPr/>
          <p:nvPr/>
        </p:nvSpPr>
        <p:spPr>
          <a:xfrm>
            <a:off x="1371599" y="2404872"/>
            <a:ext cx="1596189" cy="457200"/>
          </a:xfrm>
          <a:prstGeom prst="rect">
            <a:avLst/>
          </a:prstGeom>
          <a:noFill/>
          <a:ln/>
        </p:spPr>
        <p:txBody>
          <a:bodyPr wrap="square" rtlCol="0" anchor="ctr"/>
          <a:lstStyle/>
          <a:p>
            <a:pPr marL="0" indent="0" algn="ctr">
              <a:lnSpc>
                <a:spcPct val="115000"/>
              </a:lnSpc>
              <a:buNone/>
            </a:pPr>
            <a:r>
              <a:rPr lang="en-US" dirty="0">
                <a:solidFill>
                  <a:srgbClr val="E2E8F0"/>
                </a:solidFill>
                <a:latin typeface="Calibri" pitchFamily="34" charset="0"/>
                <a:ea typeface="Calibri" pitchFamily="34" charset="-122"/>
                <a:cs typeface="Calibri" pitchFamily="34" charset="-120"/>
              </a:rPr>
              <a:t>Jerusalén</a:t>
            </a:r>
            <a:endParaRPr lang="en-US" dirty="0"/>
          </a:p>
          <a:p>
            <a:pPr marL="0" indent="0" algn="ctr">
              <a:lnSpc>
                <a:spcPct val="115000"/>
              </a:lnSpc>
              <a:buNone/>
            </a:pPr>
            <a:r>
              <a:rPr lang="en-US" dirty="0">
                <a:solidFill>
                  <a:srgbClr val="E2E8F0"/>
                </a:solidFill>
                <a:latin typeface="Calibri" pitchFamily="34" charset="0"/>
                <a:ea typeface="Calibri" pitchFamily="34" charset="-122"/>
                <a:cs typeface="Calibri" pitchFamily="34" charset="-120"/>
              </a:rPr>
              <a:t>restaurada</a:t>
            </a:r>
            <a:endParaRPr lang="en-US" dirty="0"/>
          </a:p>
        </p:txBody>
      </p:sp>
      <p:sp>
        <p:nvSpPr>
          <p:cNvPr id="23" name="Shape 21"/>
          <p:cNvSpPr/>
          <p:nvPr/>
        </p:nvSpPr>
        <p:spPr>
          <a:xfrm>
            <a:off x="6492240" y="1810512"/>
            <a:ext cx="0" cy="228600"/>
          </a:xfrm>
          <a:prstGeom prst="line">
            <a:avLst/>
          </a:prstGeom>
          <a:noFill/>
          <a:ln w="6350">
            <a:solidFill>
              <a:srgbClr val="AAAAAA"/>
            </a:solidFill>
            <a:prstDash val="solid"/>
          </a:ln>
        </p:spPr>
      </p:sp>
      <p:sp>
        <p:nvSpPr>
          <p:cNvPr id="24" name="Shape 22"/>
          <p:cNvSpPr/>
          <p:nvPr/>
        </p:nvSpPr>
        <p:spPr>
          <a:xfrm>
            <a:off x="6446520" y="1993392"/>
            <a:ext cx="91440" cy="91440"/>
          </a:xfrm>
          <a:prstGeom prst="ellipse">
            <a:avLst/>
          </a:prstGeom>
          <a:solidFill>
            <a:srgbClr val="EF9F27"/>
          </a:solidFill>
          <a:ln w="12700">
            <a:solidFill>
              <a:srgbClr val="EF9F27"/>
            </a:solidFill>
            <a:prstDash val="solid"/>
          </a:ln>
        </p:spPr>
      </p:sp>
      <p:sp>
        <p:nvSpPr>
          <p:cNvPr id="25" name="Text 23"/>
          <p:cNvSpPr/>
          <p:nvPr/>
        </p:nvSpPr>
        <p:spPr>
          <a:xfrm>
            <a:off x="6035040" y="2157984"/>
            <a:ext cx="1005840" cy="256032"/>
          </a:xfrm>
          <a:prstGeom prst="rect">
            <a:avLst/>
          </a:prstGeom>
          <a:noFill/>
          <a:ln/>
        </p:spPr>
        <p:txBody>
          <a:bodyPr wrap="square" rtlCol="0" anchor="ctr"/>
          <a:lstStyle/>
          <a:p>
            <a:pPr algn="ctr"/>
            <a:r>
              <a:rPr lang="en-US" b="1" dirty="0">
                <a:solidFill>
                  <a:srgbClr val="EF9F27"/>
                </a:solidFill>
                <a:latin typeface="Calibri" pitchFamily="34" charset="0"/>
                <a:cs typeface="Calibri" pitchFamily="34" charset="-120"/>
              </a:rPr>
              <a:t>27 </a:t>
            </a:r>
            <a:r>
              <a:rPr lang="en-US" b="1" dirty="0" err="1">
                <a:solidFill>
                  <a:srgbClr val="EF9F27"/>
                </a:solidFill>
                <a:latin typeface="Calibri" pitchFamily="34" charset="0"/>
                <a:cs typeface="Calibri" pitchFamily="34" charset="-120"/>
              </a:rPr>
              <a:t>d.C.</a:t>
            </a:r>
            <a:endParaRPr lang="en-US" b="1" dirty="0">
              <a:solidFill>
                <a:srgbClr val="EF9F27"/>
              </a:solidFill>
              <a:latin typeface="Calibri" pitchFamily="34" charset="0"/>
              <a:cs typeface="Calibri" pitchFamily="34" charset="-120"/>
            </a:endParaRPr>
          </a:p>
        </p:txBody>
      </p:sp>
      <p:sp>
        <p:nvSpPr>
          <p:cNvPr id="26" name="Text 24"/>
          <p:cNvSpPr/>
          <p:nvPr/>
        </p:nvSpPr>
        <p:spPr>
          <a:xfrm>
            <a:off x="5492419" y="2504254"/>
            <a:ext cx="1367590" cy="457200"/>
          </a:xfrm>
          <a:prstGeom prst="rect">
            <a:avLst/>
          </a:prstGeom>
          <a:noFill/>
          <a:ln/>
        </p:spPr>
        <p:txBody>
          <a:bodyPr wrap="square" rtlCol="0" anchor="ctr"/>
          <a:lstStyle/>
          <a:p>
            <a:pPr algn="ctr">
              <a:lnSpc>
                <a:spcPct val="115000"/>
              </a:lnSpc>
            </a:pPr>
            <a:r>
              <a:rPr lang="en-US" dirty="0" err="1">
                <a:solidFill>
                  <a:srgbClr val="E2E8F0"/>
                </a:solidFill>
                <a:latin typeface="Calibri" pitchFamily="34" charset="0"/>
                <a:cs typeface="Calibri" pitchFamily="34" charset="-120"/>
              </a:rPr>
              <a:t>Bautismo</a:t>
            </a:r>
            <a:endParaRPr lang="en-US" dirty="0">
              <a:solidFill>
                <a:srgbClr val="E2E8F0"/>
              </a:solidFill>
              <a:latin typeface="Calibri" pitchFamily="34" charset="0"/>
              <a:cs typeface="Calibri" pitchFamily="34" charset="-120"/>
            </a:endParaRPr>
          </a:p>
          <a:p>
            <a:pPr algn="ctr">
              <a:lnSpc>
                <a:spcPct val="115000"/>
              </a:lnSpc>
            </a:pPr>
            <a:r>
              <a:rPr lang="en-US" dirty="0">
                <a:solidFill>
                  <a:srgbClr val="E2E8F0"/>
                </a:solidFill>
                <a:latin typeface="Calibri" pitchFamily="34" charset="0"/>
                <a:cs typeface="Calibri" pitchFamily="34" charset="-120"/>
              </a:rPr>
              <a:t>de Jesús</a:t>
            </a:r>
          </a:p>
        </p:txBody>
      </p:sp>
      <p:sp>
        <p:nvSpPr>
          <p:cNvPr id="27" name="Shape 25"/>
          <p:cNvSpPr/>
          <p:nvPr/>
        </p:nvSpPr>
        <p:spPr>
          <a:xfrm>
            <a:off x="7726680" y="1810512"/>
            <a:ext cx="0" cy="228600"/>
          </a:xfrm>
          <a:prstGeom prst="line">
            <a:avLst/>
          </a:prstGeom>
          <a:noFill/>
          <a:ln w="6350">
            <a:solidFill>
              <a:srgbClr val="AAAAAA"/>
            </a:solidFill>
            <a:prstDash val="solid"/>
          </a:ln>
        </p:spPr>
      </p:sp>
      <p:sp>
        <p:nvSpPr>
          <p:cNvPr id="28" name="Shape 26"/>
          <p:cNvSpPr/>
          <p:nvPr/>
        </p:nvSpPr>
        <p:spPr>
          <a:xfrm>
            <a:off x="7680960" y="1993392"/>
            <a:ext cx="91440" cy="91440"/>
          </a:xfrm>
          <a:prstGeom prst="ellipse">
            <a:avLst/>
          </a:prstGeom>
          <a:solidFill>
            <a:srgbClr val="EF9F27"/>
          </a:solidFill>
          <a:ln w="12700">
            <a:solidFill>
              <a:srgbClr val="EF9F27"/>
            </a:solidFill>
            <a:prstDash val="solid"/>
          </a:ln>
        </p:spPr>
      </p:sp>
      <p:sp>
        <p:nvSpPr>
          <p:cNvPr id="29" name="Text 27"/>
          <p:cNvSpPr/>
          <p:nvPr/>
        </p:nvSpPr>
        <p:spPr>
          <a:xfrm>
            <a:off x="7269480" y="2157984"/>
            <a:ext cx="1005840" cy="256032"/>
          </a:xfrm>
          <a:prstGeom prst="rect">
            <a:avLst/>
          </a:prstGeom>
          <a:noFill/>
          <a:ln/>
        </p:spPr>
        <p:txBody>
          <a:bodyPr wrap="square" rtlCol="0" anchor="ctr"/>
          <a:lstStyle/>
          <a:p>
            <a:pPr algn="ctr"/>
            <a:r>
              <a:rPr lang="en-US" b="1" dirty="0">
                <a:solidFill>
                  <a:srgbClr val="EF9F27"/>
                </a:solidFill>
                <a:latin typeface="Calibri" pitchFamily="34" charset="0"/>
                <a:cs typeface="Calibri" pitchFamily="34" charset="-120"/>
              </a:rPr>
              <a:t>31 </a:t>
            </a:r>
            <a:r>
              <a:rPr lang="en-US" b="1" dirty="0" err="1">
                <a:solidFill>
                  <a:srgbClr val="EF9F27"/>
                </a:solidFill>
                <a:latin typeface="Calibri" pitchFamily="34" charset="0"/>
                <a:cs typeface="Calibri" pitchFamily="34" charset="-120"/>
              </a:rPr>
              <a:t>d.C.</a:t>
            </a:r>
            <a:endParaRPr lang="en-US" b="1" dirty="0">
              <a:solidFill>
                <a:srgbClr val="EF9F27"/>
              </a:solidFill>
              <a:latin typeface="Calibri" pitchFamily="34" charset="0"/>
              <a:cs typeface="Calibri" pitchFamily="34" charset="-120"/>
            </a:endParaRPr>
          </a:p>
        </p:txBody>
      </p:sp>
      <p:sp>
        <p:nvSpPr>
          <p:cNvPr id="30" name="Text 28"/>
          <p:cNvSpPr/>
          <p:nvPr/>
        </p:nvSpPr>
        <p:spPr>
          <a:xfrm>
            <a:off x="6880860" y="2500885"/>
            <a:ext cx="1234440" cy="457200"/>
          </a:xfrm>
          <a:prstGeom prst="rect">
            <a:avLst/>
          </a:prstGeom>
          <a:noFill/>
          <a:ln/>
        </p:spPr>
        <p:txBody>
          <a:bodyPr wrap="square" rtlCol="0" anchor="ctr"/>
          <a:lstStyle/>
          <a:p>
            <a:pPr marL="0" indent="0" algn="ctr">
              <a:lnSpc>
                <a:spcPct val="115000"/>
              </a:lnSpc>
              <a:buNone/>
            </a:pPr>
            <a:r>
              <a:rPr lang="en-US" dirty="0">
                <a:solidFill>
                  <a:srgbClr val="E2E8F0"/>
                </a:solidFill>
                <a:latin typeface="Calibri" pitchFamily="34" charset="0"/>
                <a:ea typeface="Calibri" pitchFamily="34" charset="-122"/>
                <a:cs typeface="Calibri" pitchFamily="34" charset="-120"/>
              </a:rPr>
              <a:t>Crucifixión</a:t>
            </a:r>
            <a:endParaRPr lang="en-US" dirty="0"/>
          </a:p>
          <a:p>
            <a:pPr marL="0" indent="0" algn="ctr">
              <a:lnSpc>
                <a:spcPct val="115000"/>
              </a:lnSpc>
              <a:buNone/>
            </a:pPr>
            <a:r>
              <a:rPr lang="en-US" dirty="0" err="1">
                <a:solidFill>
                  <a:srgbClr val="E2E8F0"/>
                </a:solidFill>
                <a:latin typeface="Calibri" pitchFamily="34" charset="0"/>
                <a:ea typeface="Calibri" pitchFamily="34" charset="-122"/>
                <a:cs typeface="Calibri" pitchFamily="34" charset="-120"/>
              </a:rPr>
              <a:t>Mesías</a:t>
            </a:r>
            <a:endParaRPr lang="en-US" dirty="0"/>
          </a:p>
        </p:txBody>
      </p:sp>
      <p:sp>
        <p:nvSpPr>
          <p:cNvPr id="31" name="Shape 29"/>
          <p:cNvSpPr/>
          <p:nvPr/>
        </p:nvSpPr>
        <p:spPr>
          <a:xfrm>
            <a:off x="8412480" y="1810512"/>
            <a:ext cx="0" cy="228600"/>
          </a:xfrm>
          <a:prstGeom prst="line">
            <a:avLst/>
          </a:prstGeom>
          <a:noFill/>
          <a:ln w="6350">
            <a:solidFill>
              <a:srgbClr val="AAAAAA"/>
            </a:solidFill>
            <a:prstDash val="solid"/>
          </a:ln>
        </p:spPr>
      </p:sp>
      <p:sp>
        <p:nvSpPr>
          <p:cNvPr id="32" name="Shape 30"/>
          <p:cNvSpPr/>
          <p:nvPr/>
        </p:nvSpPr>
        <p:spPr>
          <a:xfrm>
            <a:off x="8366760" y="1993392"/>
            <a:ext cx="91440" cy="91440"/>
          </a:xfrm>
          <a:prstGeom prst="ellipse">
            <a:avLst/>
          </a:prstGeom>
          <a:solidFill>
            <a:srgbClr val="EF9F27"/>
          </a:solidFill>
          <a:ln w="12700">
            <a:solidFill>
              <a:srgbClr val="EF9F27"/>
            </a:solidFill>
            <a:prstDash val="solid"/>
          </a:ln>
        </p:spPr>
      </p:sp>
      <p:sp>
        <p:nvSpPr>
          <p:cNvPr id="33" name="Text 31"/>
          <p:cNvSpPr/>
          <p:nvPr/>
        </p:nvSpPr>
        <p:spPr>
          <a:xfrm>
            <a:off x="7955280" y="2157984"/>
            <a:ext cx="1005840" cy="256032"/>
          </a:xfrm>
          <a:prstGeom prst="rect">
            <a:avLst/>
          </a:prstGeom>
          <a:noFill/>
          <a:ln/>
        </p:spPr>
        <p:txBody>
          <a:bodyPr wrap="square" rtlCol="0" anchor="ctr"/>
          <a:lstStyle/>
          <a:p>
            <a:pPr algn="ctr"/>
            <a:r>
              <a:rPr lang="en-US" b="1" dirty="0">
                <a:solidFill>
                  <a:srgbClr val="EF9F27"/>
                </a:solidFill>
                <a:latin typeface="Calibri" pitchFamily="34" charset="0"/>
                <a:cs typeface="Calibri" pitchFamily="34" charset="-120"/>
              </a:rPr>
              <a:t>34 </a:t>
            </a:r>
            <a:r>
              <a:rPr lang="en-US" b="1" dirty="0" err="1">
                <a:solidFill>
                  <a:srgbClr val="EF9F27"/>
                </a:solidFill>
                <a:latin typeface="Calibri" pitchFamily="34" charset="0"/>
                <a:cs typeface="Calibri" pitchFamily="34" charset="-120"/>
              </a:rPr>
              <a:t>d.C.</a:t>
            </a:r>
            <a:endParaRPr lang="en-US" b="1" dirty="0">
              <a:solidFill>
                <a:srgbClr val="EF9F27"/>
              </a:solidFill>
              <a:latin typeface="Calibri" pitchFamily="34" charset="0"/>
              <a:cs typeface="Calibri" pitchFamily="34" charset="-120"/>
            </a:endParaRPr>
          </a:p>
        </p:txBody>
      </p:sp>
      <p:sp>
        <p:nvSpPr>
          <p:cNvPr id="34" name="Text 32"/>
          <p:cNvSpPr/>
          <p:nvPr/>
        </p:nvSpPr>
        <p:spPr>
          <a:xfrm>
            <a:off x="7947582" y="2503612"/>
            <a:ext cx="1188720" cy="457200"/>
          </a:xfrm>
          <a:prstGeom prst="rect">
            <a:avLst/>
          </a:prstGeom>
          <a:noFill/>
          <a:ln/>
        </p:spPr>
        <p:txBody>
          <a:bodyPr wrap="square" rtlCol="0" anchor="ctr"/>
          <a:lstStyle/>
          <a:p>
            <a:pPr marL="0" indent="0" algn="r">
              <a:lnSpc>
                <a:spcPct val="115000"/>
              </a:lnSpc>
              <a:buNone/>
            </a:pPr>
            <a:r>
              <a:rPr lang="en-US" dirty="0">
                <a:solidFill>
                  <a:srgbClr val="E2E8F0"/>
                </a:solidFill>
                <a:ea typeface="Calibri" pitchFamily="34" charset="-122"/>
                <a:cs typeface="Calibri" pitchFamily="34" charset="-120"/>
              </a:rPr>
              <a:t>Martirio</a:t>
            </a:r>
            <a:endParaRPr lang="en-US" dirty="0"/>
          </a:p>
          <a:p>
            <a:pPr marL="0" indent="0" algn="r">
              <a:lnSpc>
                <a:spcPct val="115000"/>
              </a:lnSpc>
              <a:buNone/>
            </a:pPr>
            <a:r>
              <a:rPr lang="en-US" dirty="0">
                <a:solidFill>
                  <a:srgbClr val="E2E8F0"/>
                </a:solidFill>
                <a:ea typeface="Calibri" pitchFamily="34" charset="-122"/>
                <a:cs typeface="Calibri" pitchFamily="34" charset="-120"/>
              </a:rPr>
              <a:t>Esteban</a:t>
            </a:r>
            <a:endParaRPr lang="en-US" dirty="0"/>
          </a:p>
        </p:txBody>
      </p:sp>
      <p:sp>
        <p:nvSpPr>
          <p:cNvPr id="35" name="Shape 33"/>
          <p:cNvSpPr/>
          <p:nvPr/>
        </p:nvSpPr>
        <p:spPr>
          <a:xfrm>
            <a:off x="274320" y="3246120"/>
            <a:ext cx="1920240" cy="1645920"/>
          </a:xfrm>
          <a:prstGeom prst="rect">
            <a:avLst/>
          </a:prstGeom>
          <a:solidFill>
            <a:schemeClr val="tx1">
              <a:alpha val="92000"/>
            </a:schemeClr>
          </a:solidFill>
          <a:ln w="19050">
            <a:solidFill>
              <a:srgbClr val="534AB7"/>
            </a:solidFill>
            <a:prstDash val="solid"/>
          </a:ln>
        </p:spPr>
      </p:sp>
      <p:sp>
        <p:nvSpPr>
          <p:cNvPr id="36" name="Shape 34"/>
          <p:cNvSpPr/>
          <p:nvPr/>
        </p:nvSpPr>
        <p:spPr>
          <a:xfrm>
            <a:off x="274320" y="3246120"/>
            <a:ext cx="1920240" cy="91440"/>
          </a:xfrm>
          <a:prstGeom prst="rect">
            <a:avLst/>
          </a:prstGeom>
          <a:solidFill>
            <a:srgbClr val="534AB7"/>
          </a:solidFill>
          <a:ln/>
        </p:spPr>
      </p:sp>
      <p:sp>
        <p:nvSpPr>
          <p:cNvPr id="37" name="Text 35"/>
          <p:cNvSpPr/>
          <p:nvPr/>
        </p:nvSpPr>
        <p:spPr>
          <a:xfrm>
            <a:off x="365760" y="3364992"/>
            <a:ext cx="1737360" cy="329184"/>
          </a:xfrm>
          <a:prstGeom prst="rect">
            <a:avLst/>
          </a:prstGeom>
          <a:noFill/>
          <a:ln/>
        </p:spPr>
        <p:txBody>
          <a:bodyPr wrap="square" rtlCol="0" anchor="ctr"/>
          <a:lstStyle/>
          <a:p>
            <a:pPr marL="0" indent="0">
              <a:buNone/>
            </a:pPr>
            <a:r>
              <a:rPr lang="en-US" b="1" dirty="0">
                <a:solidFill>
                  <a:srgbClr val="FFFFFF"/>
                </a:solidFill>
                <a:latin typeface="Calibri" pitchFamily="34" charset="0"/>
                <a:ea typeface="Calibri" pitchFamily="34" charset="-122"/>
                <a:cs typeface="Calibri" pitchFamily="34" charset="-120"/>
              </a:rPr>
              <a:t>7 sem. · 49 años</a:t>
            </a:r>
            <a:endParaRPr lang="en-US" dirty="0"/>
          </a:p>
        </p:txBody>
      </p:sp>
      <p:sp>
        <p:nvSpPr>
          <p:cNvPr id="38" name="Text 36"/>
          <p:cNvSpPr/>
          <p:nvPr/>
        </p:nvSpPr>
        <p:spPr>
          <a:xfrm>
            <a:off x="320040" y="3703320"/>
            <a:ext cx="1874520" cy="1097280"/>
          </a:xfrm>
          <a:prstGeom prst="rect">
            <a:avLst/>
          </a:prstGeom>
          <a:noFill/>
          <a:ln/>
        </p:spPr>
        <p:txBody>
          <a:bodyPr wrap="square" rtlCol="0" anchor="ctr"/>
          <a:lstStyle/>
          <a:p>
            <a:pPr marL="0" indent="0">
              <a:lnSpc>
                <a:spcPct val="120000"/>
              </a:lnSpc>
              <a:buNone/>
            </a:pPr>
            <a:r>
              <a:rPr lang="en-US" sz="1400" dirty="0">
                <a:solidFill>
                  <a:srgbClr val="E8E6FF"/>
                </a:solidFill>
                <a:latin typeface="Calibri" pitchFamily="34" charset="0"/>
                <a:ea typeface="Calibri" pitchFamily="34" charset="-122"/>
                <a:cs typeface="Calibri" pitchFamily="34" charset="-120"/>
              </a:rPr>
              <a:t>Reconstrucción de Jerusalén "en tiempos angustiosos" (Neh. 4). Calles y fosos restaurados.</a:t>
            </a:r>
            <a:endParaRPr lang="en-US" sz="1400" dirty="0"/>
          </a:p>
        </p:txBody>
      </p:sp>
      <p:sp>
        <p:nvSpPr>
          <p:cNvPr id="39" name="Shape 37"/>
          <p:cNvSpPr/>
          <p:nvPr/>
        </p:nvSpPr>
        <p:spPr>
          <a:xfrm>
            <a:off x="2331720" y="3246120"/>
            <a:ext cx="4023360" cy="1645920"/>
          </a:xfrm>
          <a:prstGeom prst="rect">
            <a:avLst/>
          </a:prstGeom>
          <a:solidFill>
            <a:schemeClr val="tx1">
              <a:alpha val="92000"/>
            </a:schemeClr>
          </a:solidFill>
          <a:ln w="19050">
            <a:solidFill>
              <a:srgbClr val="185FA5"/>
            </a:solidFill>
            <a:prstDash val="solid"/>
          </a:ln>
        </p:spPr>
      </p:sp>
      <p:sp>
        <p:nvSpPr>
          <p:cNvPr id="40" name="Shape 38"/>
          <p:cNvSpPr/>
          <p:nvPr/>
        </p:nvSpPr>
        <p:spPr>
          <a:xfrm>
            <a:off x="2331720" y="3246120"/>
            <a:ext cx="4023360" cy="91440"/>
          </a:xfrm>
          <a:prstGeom prst="rect">
            <a:avLst/>
          </a:prstGeom>
          <a:solidFill>
            <a:srgbClr val="185FA5"/>
          </a:solidFill>
          <a:ln/>
        </p:spPr>
      </p:sp>
      <p:sp>
        <p:nvSpPr>
          <p:cNvPr id="41" name="Text 39"/>
          <p:cNvSpPr/>
          <p:nvPr/>
        </p:nvSpPr>
        <p:spPr>
          <a:xfrm>
            <a:off x="2423160" y="3364992"/>
            <a:ext cx="3840480" cy="329184"/>
          </a:xfrm>
          <a:prstGeom prst="rect">
            <a:avLst/>
          </a:prstGeom>
          <a:noFill/>
          <a:ln/>
        </p:spPr>
        <p:txBody>
          <a:bodyPr wrap="square" rtlCol="0" anchor="ctr"/>
          <a:lstStyle/>
          <a:p>
            <a:pPr marL="0" indent="0">
              <a:buNone/>
            </a:pPr>
            <a:r>
              <a:rPr lang="en-US" b="1" dirty="0">
                <a:solidFill>
                  <a:srgbClr val="FFFFFF"/>
                </a:solidFill>
                <a:latin typeface="Calibri" pitchFamily="34" charset="0"/>
                <a:ea typeface="Calibri" pitchFamily="34" charset="-122"/>
                <a:cs typeface="Calibri" pitchFamily="34" charset="-120"/>
              </a:rPr>
              <a:t>62 sem. · 434 años</a:t>
            </a:r>
            <a:endParaRPr lang="en-US" dirty="0"/>
          </a:p>
        </p:txBody>
      </p:sp>
      <p:sp>
        <p:nvSpPr>
          <p:cNvPr id="42" name="Text 40"/>
          <p:cNvSpPr/>
          <p:nvPr/>
        </p:nvSpPr>
        <p:spPr>
          <a:xfrm>
            <a:off x="2423160" y="3703320"/>
            <a:ext cx="3840480" cy="1097280"/>
          </a:xfrm>
          <a:prstGeom prst="rect">
            <a:avLst/>
          </a:prstGeom>
          <a:noFill/>
          <a:ln/>
        </p:spPr>
        <p:txBody>
          <a:bodyPr wrap="square" rtlCol="0" anchor="ctr"/>
          <a:lstStyle/>
          <a:p>
            <a:pPr marL="0" indent="0">
              <a:lnSpc>
                <a:spcPct val="120000"/>
              </a:lnSpc>
              <a:buNone/>
            </a:pPr>
            <a:r>
              <a:rPr lang="en-US" dirty="0">
                <a:solidFill>
                  <a:srgbClr val="E8E6FF"/>
                </a:solidFill>
                <a:latin typeface="Calibri" pitchFamily="34" charset="0"/>
                <a:ea typeface="Calibri" pitchFamily="34" charset="-122"/>
                <a:cs typeface="Calibri" pitchFamily="34" charset="-120"/>
              </a:rPr>
              <a:t>Período silencioso. Al final aparece "el Mesías Príncipe" — Jesús en su bautismo, ungido por el Espíritu.</a:t>
            </a:r>
            <a:endParaRPr lang="en-US" dirty="0"/>
          </a:p>
        </p:txBody>
      </p:sp>
      <p:sp>
        <p:nvSpPr>
          <p:cNvPr id="43" name="Shape 41"/>
          <p:cNvSpPr/>
          <p:nvPr/>
        </p:nvSpPr>
        <p:spPr>
          <a:xfrm>
            <a:off x="6492240" y="3246120"/>
            <a:ext cx="2377440" cy="1645920"/>
          </a:xfrm>
          <a:prstGeom prst="rect">
            <a:avLst/>
          </a:prstGeom>
          <a:solidFill>
            <a:schemeClr val="tx1">
              <a:alpha val="92000"/>
            </a:schemeClr>
          </a:solidFill>
          <a:ln w="19050">
            <a:solidFill>
              <a:srgbClr val="0F6E56"/>
            </a:solidFill>
            <a:prstDash val="solid"/>
          </a:ln>
        </p:spPr>
      </p:sp>
      <p:sp>
        <p:nvSpPr>
          <p:cNvPr id="44" name="Shape 42"/>
          <p:cNvSpPr/>
          <p:nvPr/>
        </p:nvSpPr>
        <p:spPr>
          <a:xfrm>
            <a:off x="6492240" y="3246120"/>
            <a:ext cx="2377440" cy="91440"/>
          </a:xfrm>
          <a:prstGeom prst="rect">
            <a:avLst/>
          </a:prstGeom>
          <a:solidFill>
            <a:srgbClr val="0F6E56"/>
          </a:solidFill>
          <a:ln/>
        </p:spPr>
      </p:sp>
      <p:sp>
        <p:nvSpPr>
          <p:cNvPr id="45" name="Text 43"/>
          <p:cNvSpPr/>
          <p:nvPr/>
        </p:nvSpPr>
        <p:spPr>
          <a:xfrm>
            <a:off x="6583680" y="3364992"/>
            <a:ext cx="2194560" cy="329184"/>
          </a:xfrm>
          <a:prstGeom prst="rect">
            <a:avLst/>
          </a:prstGeom>
          <a:noFill/>
          <a:ln/>
        </p:spPr>
        <p:txBody>
          <a:bodyPr wrap="square" rtlCol="0" anchor="ctr"/>
          <a:lstStyle/>
          <a:p>
            <a:pPr marL="0" indent="0">
              <a:buNone/>
            </a:pPr>
            <a:r>
              <a:rPr lang="en-US" b="1" dirty="0">
                <a:solidFill>
                  <a:srgbClr val="FFFFFF"/>
                </a:solidFill>
                <a:latin typeface="Calibri" pitchFamily="34" charset="0"/>
                <a:ea typeface="Calibri" pitchFamily="34" charset="-122"/>
                <a:cs typeface="Calibri" pitchFamily="34" charset="-120"/>
              </a:rPr>
              <a:t>1 sem. · 7 años</a:t>
            </a:r>
            <a:endParaRPr lang="en-US" dirty="0"/>
          </a:p>
        </p:txBody>
      </p:sp>
      <p:sp>
        <p:nvSpPr>
          <p:cNvPr id="46" name="Text 44"/>
          <p:cNvSpPr/>
          <p:nvPr/>
        </p:nvSpPr>
        <p:spPr>
          <a:xfrm>
            <a:off x="6492240" y="3703320"/>
            <a:ext cx="2377440" cy="1097280"/>
          </a:xfrm>
          <a:prstGeom prst="rect">
            <a:avLst/>
          </a:prstGeom>
          <a:noFill/>
          <a:ln/>
        </p:spPr>
        <p:txBody>
          <a:bodyPr wrap="square" rtlCol="0" anchor="ctr"/>
          <a:lstStyle/>
          <a:p>
            <a:pPr marL="0" indent="0">
              <a:lnSpc>
                <a:spcPct val="120000"/>
              </a:lnSpc>
              <a:buNone/>
            </a:pPr>
            <a:r>
              <a:rPr lang="en-US" sz="1400" dirty="0">
                <a:solidFill>
                  <a:srgbClr val="E8E6FF"/>
                </a:solidFill>
                <a:latin typeface="Calibri" pitchFamily="34" charset="0"/>
                <a:ea typeface="Calibri" pitchFamily="34" charset="-122"/>
                <a:cs typeface="Calibri" pitchFamily="34" charset="-120"/>
              </a:rPr>
              <a:t>Jesús confirma el pacto. A mitad (31 d.C.) es crucificado. El velo se rasga. Fin de los sacrificios.</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A1245"/>
          </a:solidFill>
          <a:ln/>
        </p:spPr>
      </p:sp>
      <p:sp>
        <p:nvSpPr>
          <p:cNvPr id="3" name="Shape 1"/>
          <p:cNvSpPr/>
          <p:nvPr/>
        </p:nvSpPr>
        <p:spPr>
          <a:xfrm>
            <a:off x="0" y="0"/>
            <a:ext cx="164592" cy="914400"/>
          </a:xfrm>
          <a:prstGeom prst="rect">
            <a:avLst/>
          </a:prstGeom>
          <a:solidFill>
            <a:srgbClr val="EF9F27"/>
          </a:solidFill>
          <a:ln/>
        </p:spPr>
      </p:sp>
      <p:sp>
        <p:nvSpPr>
          <p:cNvPr id="4" name="Text 2"/>
          <p:cNvSpPr/>
          <p:nvPr/>
        </p:nvSpPr>
        <p:spPr>
          <a:xfrm>
            <a:off x="274320" y="0"/>
            <a:ext cx="365760" cy="914400"/>
          </a:xfrm>
          <a:prstGeom prst="rect">
            <a:avLst/>
          </a:prstGeom>
          <a:noFill/>
          <a:ln/>
        </p:spPr>
        <p:txBody>
          <a:bodyPr wrap="square" rtlCol="0" anchor="ctr"/>
          <a:lstStyle/>
          <a:p>
            <a:pPr marL="0" indent="0" algn="ctr">
              <a:buNone/>
            </a:pPr>
            <a:r>
              <a:rPr lang="en-US" sz="1000" b="1" dirty="0">
                <a:solidFill>
                  <a:srgbClr val="FAEEDA"/>
                </a:solidFill>
              </a:rPr>
              <a:t>5</a:t>
            </a:r>
            <a:endParaRPr lang="en-US" sz="1000" dirty="0"/>
          </a:p>
        </p:txBody>
      </p:sp>
      <p:sp>
        <p:nvSpPr>
          <p:cNvPr id="5" name="Text 3"/>
          <p:cNvSpPr/>
          <p:nvPr/>
        </p:nvSpPr>
        <p:spPr>
          <a:xfrm>
            <a:off x="731520" y="0"/>
            <a:ext cx="8229600" cy="914400"/>
          </a:xfrm>
          <a:prstGeom prst="rect">
            <a:avLst/>
          </a:prstGeom>
          <a:noFill/>
          <a:ln/>
        </p:spPr>
        <p:txBody>
          <a:bodyPr wrap="square"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27 d.C. — El Mesías aparece al final de las 69 semanas</a:t>
            </a:r>
            <a:endParaRPr lang="en-US" sz="2000" dirty="0"/>
          </a:p>
        </p:txBody>
      </p:sp>
      <p:sp>
        <p:nvSpPr>
          <p:cNvPr id="6" name="Shape 4"/>
          <p:cNvSpPr/>
          <p:nvPr/>
        </p:nvSpPr>
        <p:spPr>
          <a:xfrm>
            <a:off x="365760" y="1005840"/>
            <a:ext cx="8412480" cy="685800"/>
          </a:xfrm>
          <a:prstGeom prst="rect">
            <a:avLst/>
          </a:prstGeom>
          <a:solidFill>
            <a:srgbClr val="EEEDFE"/>
          </a:solidFill>
          <a:ln/>
          <a:effectLst>
            <a:outerShdw blurRad="101600" dist="38100" dir="8100000" algn="bl" rotWithShape="0">
              <a:srgbClr val="000000">
                <a:alpha val="12000"/>
              </a:srgbClr>
            </a:outerShdw>
          </a:effectLst>
        </p:spPr>
      </p:sp>
      <p:sp>
        <p:nvSpPr>
          <p:cNvPr id="7" name="Text 5"/>
          <p:cNvSpPr/>
          <p:nvPr/>
        </p:nvSpPr>
        <p:spPr>
          <a:xfrm>
            <a:off x="365760" y="1005840"/>
            <a:ext cx="8412480" cy="685800"/>
          </a:xfrm>
          <a:prstGeom prst="rect">
            <a:avLst/>
          </a:prstGeom>
          <a:noFill/>
          <a:ln/>
        </p:spPr>
        <p:txBody>
          <a:bodyPr wrap="square" rtlCol="0" anchor="ctr"/>
          <a:lstStyle/>
          <a:p>
            <a:pPr marL="0" indent="0" algn="ctr">
              <a:buNone/>
            </a:pPr>
            <a:r>
              <a:rPr lang="en-US" sz="1700" b="1" dirty="0">
                <a:solidFill>
                  <a:srgbClr val="3C3489"/>
                </a:solidFill>
              </a:rPr>
              <a:t>457 a.C.</a:t>
            </a:r>
            <a:r>
              <a:rPr lang="en-US" sz="1700" dirty="0">
                <a:solidFill>
                  <a:srgbClr val="64748B"/>
                </a:solidFill>
              </a:rPr>
              <a:t>  +  483 años (7 + 62 semanas)  =  </a:t>
            </a:r>
            <a:r>
              <a:rPr lang="en-US" sz="1700" b="1" dirty="0">
                <a:solidFill>
                  <a:srgbClr val="1A1245"/>
                </a:solidFill>
              </a:rPr>
              <a:t>27 d.C.</a:t>
            </a:r>
            <a:r>
              <a:rPr lang="en-US" sz="1700" b="1" dirty="0">
                <a:solidFill>
                  <a:srgbClr val="0F6E56"/>
                </a:solidFill>
              </a:rPr>
              <a:t>  ✓  Bautismo de Jesús</a:t>
            </a:r>
            <a:endParaRPr lang="en-US" sz="1700" dirty="0"/>
          </a:p>
        </p:txBody>
      </p:sp>
      <p:sp>
        <p:nvSpPr>
          <p:cNvPr id="8" name="Shape 6"/>
          <p:cNvSpPr/>
          <p:nvPr/>
        </p:nvSpPr>
        <p:spPr>
          <a:xfrm>
            <a:off x="365760" y="1828800"/>
            <a:ext cx="4114800" cy="1371600"/>
          </a:xfrm>
          <a:prstGeom prst="rect">
            <a:avLst/>
          </a:prstGeom>
          <a:solidFill>
            <a:srgbClr val="EEEDFE"/>
          </a:solidFill>
          <a:ln/>
          <a:effectLst>
            <a:outerShdw blurRad="101600" dist="38100" dir="8100000" algn="bl" rotWithShape="0">
              <a:srgbClr val="000000">
                <a:alpha val="12000"/>
              </a:srgbClr>
            </a:outerShdw>
          </a:effectLst>
        </p:spPr>
      </p:sp>
      <p:sp>
        <p:nvSpPr>
          <p:cNvPr id="9" name="Shape 7"/>
          <p:cNvSpPr/>
          <p:nvPr/>
        </p:nvSpPr>
        <p:spPr>
          <a:xfrm>
            <a:off x="365760" y="1828800"/>
            <a:ext cx="109728" cy="1371600"/>
          </a:xfrm>
          <a:prstGeom prst="rect">
            <a:avLst/>
          </a:prstGeom>
          <a:solidFill>
            <a:srgbClr val="3C3489"/>
          </a:solidFill>
          <a:ln/>
        </p:spPr>
      </p:sp>
      <p:sp>
        <p:nvSpPr>
          <p:cNvPr id="10" name="Text 8"/>
          <p:cNvSpPr/>
          <p:nvPr/>
        </p:nvSpPr>
        <p:spPr>
          <a:xfrm>
            <a:off x="594360" y="1920240"/>
            <a:ext cx="3749040" cy="274320"/>
          </a:xfrm>
          <a:prstGeom prst="rect">
            <a:avLst/>
          </a:prstGeom>
          <a:noFill/>
          <a:ln/>
        </p:spPr>
        <p:txBody>
          <a:bodyPr wrap="square" rtlCol="0" anchor="ctr"/>
          <a:lstStyle/>
          <a:p>
            <a:pPr marL="0" indent="0">
              <a:buNone/>
            </a:pPr>
            <a:r>
              <a:rPr lang="en-US" sz="1600" b="1" kern="0" spc="100" dirty="0">
                <a:solidFill>
                  <a:srgbClr val="3C3489"/>
                </a:solidFill>
                <a:latin typeface="Calibri" pitchFamily="34" charset="0"/>
                <a:ea typeface="Calibri" pitchFamily="34" charset="-122"/>
                <a:cs typeface="Calibri" pitchFamily="34" charset="-120"/>
              </a:rPr>
              <a:t>📖  Daniel 9:25</a:t>
            </a:r>
            <a:endParaRPr lang="en-US" sz="1600" dirty="0"/>
          </a:p>
        </p:txBody>
      </p:sp>
      <p:sp>
        <p:nvSpPr>
          <p:cNvPr id="11" name="Text 9"/>
          <p:cNvSpPr/>
          <p:nvPr/>
        </p:nvSpPr>
        <p:spPr>
          <a:xfrm>
            <a:off x="594360" y="2240280"/>
            <a:ext cx="3749040" cy="868680"/>
          </a:xfrm>
          <a:prstGeom prst="rect">
            <a:avLst/>
          </a:prstGeom>
          <a:noFill/>
          <a:ln/>
        </p:spPr>
        <p:txBody>
          <a:bodyPr wrap="square" rtlCol="0" anchor="ctr"/>
          <a:lstStyle/>
          <a:p>
            <a:pPr marL="0" indent="0">
              <a:lnSpc>
                <a:spcPct val="120000"/>
              </a:lnSpc>
              <a:buNone/>
            </a:pPr>
            <a:r>
              <a:rPr lang="en-US" i="1" dirty="0">
                <a:solidFill>
                  <a:srgbClr val="1A1245"/>
                </a:solidFill>
                <a:latin typeface="Georgia" pitchFamily="34" charset="0"/>
                <a:ea typeface="Georgia" pitchFamily="34" charset="-122"/>
                <a:cs typeface="Georgia" pitchFamily="34" charset="-120"/>
              </a:rPr>
              <a:t>"...hasta el Mesías Príncipe, habrá siete semanas, y sesenta y dos semanas."</a:t>
            </a:r>
            <a:endParaRPr lang="en-US" dirty="0"/>
          </a:p>
        </p:txBody>
      </p:sp>
      <p:sp>
        <p:nvSpPr>
          <p:cNvPr id="12" name="Shape 10"/>
          <p:cNvSpPr/>
          <p:nvPr/>
        </p:nvSpPr>
        <p:spPr>
          <a:xfrm>
            <a:off x="365760" y="3337560"/>
            <a:ext cx="4114800" cy="1463040"/>
          </a:xfrm>
          <a:prstGeom prst="rect">
            <a:avLst/>
          </a:prstGeom>
          <a:solidFill>
            <a:srgbClr val="E1F5EE"/>
          </a:solidFill>
          <a:ln/>
          <a:effectLst>
            <a:outerShdw blurRad="101600" dist="38100" dir="8100000" algn="bl" rotWithShape="0">
              <a:srgbClr val="000000">
                <a:alpha val="12000"/>
              </a:srgbClr>
            </a:outerShdw>
          </a:effectLst>
        </p:spPr>
      </p:sp>
      <p:sp>
        <p:nvSpPr>
          <p:cNvPr id="13" name="Shape 11"/>
          <p:cNvSpPr/>
          <p:nvPr/>
        </p:nvSpPr>
        <p:spPr>
          <a:xfrm>
            <a:off x="365760" y="3337560"/>
            <a:ext cx="109728" cy="1463040"/>
          </a:xfrm>
          <a:prstGeom prst="rect">
            <a:avLst/>
          </a:prstGeom>
          <a:solidFill>
            <a:srgbClr val="0F6E56"/>
          </a:solidFill>
          <a:ln/>
        </p:spPr>
      </p:sp>
      <p:sp>
        <p:nvSpPr>
          <p:cNvPr id="14" name="Text 12"/>
          <p:cNvSpPr/>
          <p:nvPr/>
        </p:nvSpPr>
        <p:spPr>
          <a:xfrm>
            <a:off x="594360" y="3429000"/>
            <a:ext cx="3749040" cy="274320"/>
          </a:xfrm>
          <a:prstGeom prst="rect">
            <a:avLst/>
          </a:prstGeom>
          <a:noFill/>
          <a:ln/>
        </p:spPr>
        <p:txBody>
          <a:bodyPr wrap="square" rtlCol="0" anchor="ctr"/>
          <a:lstStyle/>
          <a:p>
            <a:pPr marL="0" indent="0">
              <a:buNone/>
            </a:pPr>
            <a:r>
              <a:rPr lang="en-US" sz="1600" b="1" kern="0" spc="100" dirty="0">
                <a:solidFill>
                  <a:srgbClr val="0F6E56"/>
                </a:solidFill>
                <a:latin typeface="Calibri" pitchFamily="34" charset="0"/>
                <a:ea typeface="Calibri" pitchFamily="34" charset="-122"/>
                <a:cs typeface="Calibri" pitchFamily="34" charset="-120"/>
              </a:rPr>
              <a:t>📖  Hechos 10:38</a:t>
            </a:r>
            <a:endParaRPr lang="en-US" sz="1600" dirty="0"/>
          </a:p>
        </p:txBody>
      </p:sp>
      <p:sp>
        <p:nvSpPr>
          <p:cNvPr id="15" name="Text 13"/>
          <p:cNvSpPr/>
          <p:nvPr/>
        </p:nvSpPr>
        <p:spPr>
          <a:xfrm>
            <a:off x="594360" y="3749040"/>
            <a:ext cx="3749040" cy="594360"/>
          </a:xfrm>
          <a:prstGeom prst="rect">
            <a:avLst/>
          </a:prstGeom>
          <a:noFill/>
          <a:ln/>
        </p:spPr>
        <p:txBody>
          <a:bodyPr wrap="square" rtlCol="0" anchor="ctr"/>
          <a:lstStyle/>
          <a:p>
            <a:pPr marL="0" indent="0">
              <a:lnSpc>
                <a:spcPct val="120000"/>
              </a:lnSpc>
              <a:buNone/>
            </a:pPr>
            <a:r>
              <a:rPr lang="en-US" i="1" dirty="0">
                <a:solidFill>
                  <a:srgbClr val="1A1245"/>
                </a:solidFill>
                <a:latin typeface="Georgia" pitchFamily="34" charset="0"/>
                <a:ea typeface="Georgia" pitchFamily="34" charset="-122"/>
                <a:cs typeface="Georgia" pitchFamily="34" charset="-120"/>
              </a:rPr>
              <a:t>"Dios ungió con el Espíritu Santo y con poder a Jesús de Nazaret."</a:t>
            </a:r>
            <a:endParaRPr lang="en-US" dirty="0"/>
          </a:p>
        </p:txBody>
      </p:sp>
      <p:sp>
        <p:nvSpPr>
          <p:cNvPr id="16" name="Text 14"/>
          <p:cNvSpPr/>
          <p:nvPr/>
        </p:nvSpPr>
        <p:spPr>
          <a:xfrm>
            <a:off x="594360" y="4389120"/>
            <a:ext cx="3749040" cy="320040"/>
          </a:xfrm>
          <a:prstGeom prst="rect">
            <a:avLst/>
          </a:prstGeom>
          <a:noFill/>
          <a:ln/>
        </p:spPr>
        <p:txBody>
          <a:bodyPr wrap="square" rtlCol="0" anchor="ctr"/>
          <a:lstStyle/>
          <a:p>
            <a:pPr marL="0" indent="0">
              <a:buNone/>
            </a:pPr>
            <a:r>
              <a:rPr lang="en-US" sz="1400" dirty="0">
                <a:solidFill>
                  <a:srgbClr val="64748B"/>
                </a:solidFill>
                <a:latin typeface="Calibri" pitchFamily="34" charset="0"/>
                <a:ea typeface="Calibri" pitchFamily="34" charset="-122"/>
                <a:cs typeface="Calibri" pitchFamily="34" charset="-120"/>
              </a:rPr>
              <a:t>El bautismo fue la unción del Mesías — exactamente en 27 d.C.</a:t>
            </a:r>
            <a:endParaRPr lang="en-US" sz="1400" dirty="0"/>
          </a:p>
        </p:txBody>
      </p:sp>
      <p:sp>
        <p:nvSpPr>
          <p:cNvPr id="17" name="Shape 15"/>
          <p:cNvSpPr/>
          <p:nvPr/>
        </p:nvSpPr>
        <p:spPr>
          <a:xfrm>
            <a:off x="4663440" y="1828800"/>
            <a:ext cx="4114800" cy="2971800"/>
          </a:xfrm>
          <a:prstGeom prst="rect">
            <a:avLst/>
          </a:prstGeom>
          <a:solidFill>
            <a:srgbClr val="1A1245"/>
          </a:solidFill>
          <a:ln/>
          <a:effectLst>
            <a:outerShdw blurRad="101600" dist="38100" dir="8100000" algn="bl" rotWithShape="0">
              <a:srgbClr val="000000">
                <a:alpha val="12000"/>
              </a:srgbClr>
            </a:outerShdw>
          </a:effectLst>
        </p:spPr>
      </p:sp>
      <p:sp>
        <p:nvSpPr>
          <p:cNvPr id="18" name="Text 16"/>
          <p:cNvSpPr/>
          <p:nvPr/>
        </p:nvSpPr>
        <p:spPr>
          <a:xfrm>
            <a:off x="4663440" y="1832008"/>
            <a:ext cx="3749040" cy="320040"/>
          </a:xfrm>
          <a:prstGeom prst="rect">
            <a:avLst/>
          </a:prstGeom>
          <a:noFill/>
          <a:ln/>
        </p:spPr>
        <p:txBody>
          <a:bodyPr wrap="square" rtlCol="0" anchor="ctr"/>
          <a:lstStyle/>
          <a:p>
            <a:pPr marL="0" indent="0">
              <a:buNone/>
            </a:pPr>
            <a:r>
              <a:rPr lang="en-US" sz="1000" b="1" kern="0" spc="100" dirty="0">
                <a:solidFill>
                  <a:srgbClr val="EF9F27"/>
                </a:solidFill>
                <a:latin typeface="Calibri" pitchFamily="34" charset="0"/>
                <a:ea typeface="Calibri" pitchFamily="34" charset="-122"/>
                <a:cs typeface="Calibri" pitchFamily="34" charset="-120"/>
              </a:rPr>
              <a:t>✍️  Elena G. de White</a:t>
            </a:r>
            <a:endParaRPr lang="en-US" sz="1000" dirty="0"/>
          </a:p>
        </p:txBody>
      </p:sp>
      <p:sp>
        <p:nvSpPr>
          <p:cNvPr id="19" name="Text 17"/>
          <p:cNvSpPr/>
          <p:nvPr/>
        </p:nvSpPr>
        <p:spPr>
          <a:xfrm>
            <a:off x="4780546" y="2331720"/>
            <a:ext cx="3997693" cy="1920240"/>
          </a:xfrm>
          <a:prstGeom prst="rect">
            <a:avLst/>
          </a:prstGeom>
          <a:noFill/>
          <a:ln/>
        </p:spPr>
        <p:txBody>
          <a:bodyPr wrap="square" rtlCol="0" anchor="ctr"/>
          <a:lstStyle/>
          <a:p>
            <a:pPr marL="0" indent="0">
              <a:lnSpc>
                <a:spcPct val="125000"/>
              </a:lnSpc>
              <a:buNone/>
            </a:pPr>
            <a:r>
              <a:rPr lang="en-US" i="1" dirty="0">
                <a:solidFill>
                  <a:srgbClr val="E2E8F0"/>
                </a:solidFill>
                <a:latin typeface="Calibri" pitchFamily="34" charset="0"/>
                <a:ea typeface="Calibri" pitchFamily="34" charset="-122"/>
                <a:cs typeface="Calibri" pitchFamily="34" charset="-120"/>
              </a:rPr>
              <a:t>"En el año 27 de la era cristiana, Cristo fue bautizado por Juan, y recibió la unción del Espíritu Santo... Fue entonces cuando se cumplió la profecía de Isaías: 'El Espíritu del Señor está sobre mí, por cuanto me ha ungido para dar buenas nuevas a los pobres.'"</a:t>
            </a:r>
            <a:endParaRPr lang="en-US" dirty="0"/>
          </a:p>
        </p:txBody>
      </p:sp>
      <p:sp>
        <p:nvSpPr>
          <p:cNvPr id="20" name="Text 18"/>
          <p:cNvSpPr/>
          <p:nvPr/>
        </p:nvSpPr>
        <p:spPr>
          <a:xfrm>
            <a:off x="6857999" y="4478956"/>
            <a:ext cx="1920239" cy="274320"/>
          </a:xfrm>
          <a:prstGeom prst="rect">
            <a:avLst/>
          </a:prstGeom>
          <a:noFill/>
          <a:ln/>
        </p:spPr>
        <p:txBody>
          <a:bodyPr wrap="square" rtlCol="0" anchor="ctr"/>
          <a:lstStyle/>
          <a:p>
            <a:pPr marL="0" indent="0">
              <a:buNone/>
            </a:pPr>
            <a:r>
              <a:rPr lang="en-US" sz="900" dirty="0">
                <a:solidFill>
                  <a:srgbClr val="EF9F27"/>
                </a:solidFill>
                <a:latin typeface="Calibri" pitchFamily="34" charset="0"/>
                <a:ea typeface="Calibri" pitchFamily="34" charset="-122"/>
                <a:cs typeface="Calibri" pitchFamily="34" charset="-120"/>
              </a:rPr>
              <a:t>El Conflicto de los Siglos, cap. 22</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8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A1245"/>
          </a:solidFill>
          <a:ln/>
        </p:spPr>
      </p:sp>
      <p:sp>
        <p:nvSpPr>
          <p:cNvPr id="3" name="Shape 1"/>
          <p:cNvSpPr/>
          <p:nvPr/>
        </p:nvSpPr>
        <p:spPr>
          <a:xfrm>
            <a:off x="0" y="0"/>
            <a:ext cx="164592" cy="914400"/>
          </a:xfrm>
          <a:prstGeom prst="rect">
            <a:avLst/>
          </a:prstGeom>
          <a:solidFill>
            <a:srgbClr val="A32D2D"/>
          </a:solidFill>
          <a:ln/>
        </p:spPr>
      </p:sp>
      <p:sp>
        <p:nvSpPr>
          <p:cNvPr id="4" name="Text 2"/>
          <p:cNvSpPr/>
          <p:nvPr/>
        </p:nvSpPr>
        <p:spPr>
          <a:xfrm>
            <a:off x="274320" y="0"/>
            <a:ext cx="365760" cy="914400"/>
          </a:xfrm>
          <a:prstGeom prst="rect">
            <a:avLst/>
          </a:prstGeom>
          <a:noFill/>
          <a:ln/>
        </p:spPr>
        <p:txBody>
          <a:bodyPr wrap="square" rtlCol="0" anchor="ctr"/>
          <a:lstStyle/>
          <a:p>
            <a:pPr marL="0" indent="0" algn="ctr">
              <a:buNone/>
            </a:pPr>
            <a:r>
              <a:rPr lang="en-US" sz="1000" b="1" dirty="0">
                <a:solidFill>
                  <a:srgbClr val="FCEBEB"/>
                </a:solidFill>
              </a:rPr>
              <a:t>6</a:t>
            </a:r>
            <a:endParaRPr lang="en-US" sz="1000" dirty="0"/>
          </a:p>
        </p:txBody>
      </p:sp>
      <p:sp>
        <p:nvSpPr>
          <p:cNvPr id="5" name="Text 3"/>
          <p:cNvSpPr/>
          <p:nvPr/>
        </p:nvSpPr>
        <p:spPr>
          <a:xfrm>
            <a:off x="731520" y="0"/>
            <a:ext cx="8229600" cy="914400"/>
          </a:xfrm>
          <a:prstGeom prst="rect">
            <a:avLst/>
          </a:prstGeom>
          <a:noFill/>
          <a:ln/>
        </p:spPr>
        <p:txBody>
          <a:bodyPr wrap="square"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31 d.C. — "Cortado, mas no por sí" · La crucifixión</a:t>
            </a:r>
            <a:endParaRPr lang="en-US" sz="2000" dirty="0"/>
          </a:p>
        </p:txBody>
      </p:sp>
      <p:sp>
        <p:nvSpPr>
          <p:cNvPr id="6" name="Shape 4"/>
          <p:cNvSpPr/>
          <p:nvPr/>
        </p:nvSpPr>
        <p:spPr>
          <a:xfrm>
            <a:off x="164592" y="1005840"/>
            <a:ext cx="8796528" cy="640080"/>
          </a:xfrm>
          <a:prstGeom prst="rect">
            <a:avLst/>
          </a:prstGeom>
          <a:solidFill>
            <a:srgbClr val="FCEBEB"/>
          </a:solidFill>
          <a:ln/>
          <a:effectLst>
            <a:outerShdw blurRad="101600" dist="38100" dir="8100000" algn="bl" rotWithShape="0">
              <a:srgbClr val="000000">
                <a:alpha val="12000"/>
              </a:srgbClr>
            </a:outerShdw>
          </a:effectLst>
        </p:spPr>
      </p:sp>
      <p:sp>
        <p:nvSpPr>
          <p:cNvPr id="7" name="Text 5"/>
          <p:cNvSpPr/>
          <p:nvPr/>
        </p:nvSpPr>
        <p:spPr>
          <a:xfrm>
            <a:off x="365760" y="1005840"/>
            <a:ext cx="8412480" cy="640080"/>
          </a:xfrm>
          <a:prstGeom prst="rect">
            <a:avLst/>
          </a:prstGeom>
          <a:noFill/>
          <a:ln/>
        </p:spPr>
        <p:txBody>
          <a:bodyPr wrap="square" rtlCol="0" anchor="ctr"/>
          <a:lstStyle/>
          <a:p>
            <a:pPr marL="0" indent="0" algn="ctr">
              <a:buNone/>
            </a:pPr>
            <a:r>
              <a:rPr lang="en-US" sz="1700" b="1" dirty="0">
                <a:solidFill>
                  <a:srgbClr val="A32D2D"/>
                </a:solidFill>
              </a:rPr>
              <a:t>27 d.C.</a:t>
            </a:r>
            <a:r>
              <a:rPr lang="en-US" sz="1700" dirty="0">
                <a:solidFill>
                  <a:srgbClr val="64748B"/>
                </a:solidFill>
              </a:rPr>
              <a:t>  +  3½ años (mitad de la semana 70)  =  </a:t>
            </a:r>
            <a:r>
              <a:rPr lang="en-US" sz="1700" b="1" dirty="0">
                <a:solidFill>
                  <a:srgbClr val="1A1245"/>
                </a:solidFill>
              </a:rPr>
              <a:t>31 d.C.</a:t>
            </a:r>
            <a:r>
              <a:rPr lang="en-US" sz="1700" b="1" dirty="0">
                <a:solidFill>
                  <a:srgbClr val="A32D2D"/>
                </a:solidFill>
              </a:rPr>
              <a:t>  ✓  Crucifixión</a:t>
            </a:r>
            <a:endParaRPr lang="en-US" sz="1700" dirty="0"/>
          </a:p>
        </p:txBody>
      </p:sp>
      <p:sp>
        <p:nvSpPr>
          <p:cNvPr id="8" name="Shape 6"/>
          <p:cNvSpPr/>
          <p:nvPr/>
        </p:nvSpPr>
        <p:spPr>
          <a:xfrm>
            <a:off x="274320" y="1783080"/>
            <a:ext cx="5120640" cy="1459992"/>
          </a:xfrm>
          <a:prstGeom prst="rect">
            <a:avLst/>
          </a:prstGeom>
          <a:solidFill>
            <a:srgbClr val="EEEDFE"/>
          </a:solidFill>
          <a:ln/>
          <a:effectLst>
            <a:outerShdw blurRad="101600" dist="38100" dir="8100000" algn="bl" rotWithShape="0">
              <a:srgbClr val="000000">
                <a:alpha val="12000"/>
              </a:srgbClr>
            </a:outerShdw>
          </a:effectLst>
        </p:spPr>
      </p:sp>
      <p:sp>
        <p:nvSpPr>
          <p:cNvPr id="9" name="Shape 7"/>
          <p:cNvSpPr/>
          <p:nvPr/>
        </p:nvSpPr>
        <p:spPr>
          <a:xfrm>
            <a:off x="182880" y="1783080"/>
            <a:ext cx="109728" cy="1459992"/>
          </a:xfrm>
          <a:prstGeom prst="rect">
            <a:avLst/>
          </a:prstGeom>
          <a:solidFill>
            <a:srgbClr val="3C3489"/>
          </a:solidFill>
          <a:ln/>
        </p:spPr>
      </p:sp>
      <p:sp>
        <p:nvSpPr>
          <p:cNvPr id="10" name="Text 8"/>
          <p:cNvSpPr/>
          <p:nvPr/>
        </p:nvSpPr>
        <p:spPr>
          <a:xfrm>
            <a:off x="292608" y="1773856"/>
            <a:ext cx="4663440" cy="274320"/>
          </a:xfrm>
          <a:prstGeom prst="rect">
            <a:avLst/>
          </a:prstGeom>
          <a:noFill/>
          <a:ln/>
        </p:spPr>
        <p:txBody>
          <a:bodyPr wrap="square" rtlCol="0" anchor="ctr"/>
          <a:lstStyle/>
          <a:p>
            <a:pPr marL="0" indent="0">
              <a:buNone/>
            </a:pPr>
            <a:r>
              <a:rPr lang="en-US" b="1" kern="0" spc="100" dirty="0">
                <a:solidFill>
                  <a:srgbClr val="3C3489"/>
                </a:solidFill>
                <a:latin typeface="Calibri" pitchFamily="34" charset="0"/>
                <a:ea typeface="Calibri" pitchFamily="34" charset="-122"/>
                <a:cs typeface="Calibri" pitchFamily="34" charset="-120"/>
              </a:rPr>
              <a:t>📖  Daniel 9:26</a:t>
            </a:r>
            <a:endParaRPr lang="en-US" dirty="0"/>
          </a:p>
        </p:txBody>
      </p:sp>
      <p:sp>
        <p:nvSpPr>
          <p:cNvPr id="11" name="Text 9"/>
          <p:cNvSpPr/>
          <p:nvPr/>
        </p:nvSpPr>
        <p:spPr>
          <a:xfrm>
            <a:off x="292608" y="2406316"/>
            <a:ext cx="5102352" cy="474043"/>
          </a:xfrm>
          <a:prstGeom prst="rect">
            <a:avLst/>
          </a:prstGeom>
          <a:noFill/>
          <a:ln/>
        </p:spPr>
        <p:txBody>
          <a:bodyPr wrap="square" rtlCol="0" anchor="ctr"/>
          <a:lstStyle/>
          <a:p>
            <a:pPr marL="0" indent="0">
              <a:lnSpc>
                <a:spcPct val="120000"/>
              </a:lnSpc>
              <a:buNone/>
            </a:pPr>
            <a:r>
              <a:rPr lang="en-US" i="1" dirty="0">
                <a:solidFill>
                  <a:srgbClr val="1A1245"/>
                </a:solidFill>
                <a:latin typeface="Georgia" pitchFamily="34" charset="0"/>
                <a:ea typeface="Georgia" pitchFamily="34" charset="-122"/>
                <a:cs typeface="Georgia" pitchFamily="34" charset="-120"/>
              </a:rPr>
              <a:t>"Y después de las sesenta y dos semanas se quitará la vida al Mesías, mas no por sí; y el pueblo de un príncipe que ha de venir destruirá la ciudad..."</a:t>
            </a:r>
            <a:endParaRPr lang="en-US" dirty="0"/>
          </a:p>
        </p:txBody>
      </p:sp>
      <p:sp>
        <p:nvSpPr>
          <p:cNvPr id="12" name="Shape 10"/>
          <p:cNvSpPr/>
          <p:nvPr/>
        </p:nvSpPr>
        <p:spPr>
          <a:xfrm>
            <a:off x="292608" y="3329940"/>
            <a:ext cx="5102352" cy="830580"/>
          </a:xfrm>
          <a:prstGeom prst="rect">
            <a:avLst/>
          </a:prstGeom>
          <a:solidFill>
            <a:srgbClr val="FCEBEB"/>
          </a:solidFill>
          <a:ln/>
          <a:effectLst>
            <a:outerShdw blurRad="101600" dist="38100" dir="8100000" algn="bl" rotWithShape="0">
              <a:srgbClr val="000000">
                <a:alpha val="12000"/>
              </a:srgbClr>
            </a:outerShdw>
          </a:effectLst>
        </p:spPr>
      </p:sp>
      <p:sp>
        <p:nvSpPr>
          <p:cNvPr id="13" name="Shape 11"/>
          <p:cNvSpPr/>
          <p:nvPr/>
        </p:nvSpPr>
        <p:spPr>
          <a:xfrm>
            <a:off x="182880" y="3329940"/>
            <a:ext cx="109728" cy="830580"/>
          </a:xfrm>
          <a:prstGeom prst="rect">
            <a:avLst/>
          </a:prstGeom>
          <a:solidFill>
            <a:srgbClr val="A32D2D"/>
          </a:solidFill>
          <a:ln/>
        </p:spPr>
      </p:sp>
      <p:sp>
        <p:nvSpPr>
          <p:cNvPr id="14" name="Text 12"/>
          <p:cNvSpPr/>
          <p:nvPr/>
        </p:nvSpPr>
        <p:spPr>
          <a:xfrm>
            <a:off x="292608" y="3282617"/>
            <a:ext cx="4663440" cy="274320"/>
          </a:xfrm>
          <a:prstGeom prst="rect">
            <a:avLst/>
          </a:prstGeom>
          <a:noFill/>
          <a:ln/>
        </p:spPr>
        <p:txBody>
          <a:bodyPr wrap="square" rtlCol="0" anchor="ctr"/>
          <a:lstStyle/>
          <a:p>
            <a:pPr marL="0" indent="0">
              <a:buNone/>
            </a:pPr>
            <a:r>
              <a:rPr lang="en-US" b="1" kern="0" spc="100" dirty="0">
                <a:solidFill>
                  <a:srgbClr val="A32D2D"/>
                </a:solidFill>
                <a:latin typeface="Calibri" pitchFamily="34" charset="0"/>
                <a:ea typeface="Calibri" pitchFamily="34" charset="-122"/>
                <a:cs typeface="Calibri" pitchFamily="34" charset="-120"/>
              </a:rPr>
              <a:t>📖  Mateo 27:51</a:t>
            </a:r>
            <a:endParaRPr lang="en-US" dirty="0"/>
          </a:p>
        </p:txBody>
      </p:sp>
      <p:sp>
        <p:nvSpPr>
          <p:cNvPr id="15" name="Text 13"/>
          <p:cNvSpPr/>
          <p:nvPr/>
        </p:nvSpPr>
        <p:spPr>
          <a:xfrm>
            <a:off x="274320" y="3570732"/>
            <a:ext cx="5120640" cy="594360"/>
          </a:xfrm>
          <a:prstGeom prst="rect">
            <a:avLst/>
          </a:prstGeom>
          <a:noFill/>
          <a:ln/>
        </p:spPr>
        <p:txBody>
          <a:bodyPr wrap="square" rtlCol="0" anchor="ctr"/>
          <a:lstStyle/>
          <a:p>
            <a:pPr marL="0" indent="0">
              <a:lnSpc>
                <a:spcPct val="120000"/>
              </a:lnSpc>
              <a:buNone/>
            </a:pPr>
            <a:r>
              <a:rPr lang="en-US" i="1" dirty="0">
                <a:solidFill>
                  <a:srgbClr val="1A1245"/>
                </a:solidFill>
                <a:latin typeface="Georgia" pitchFamily="34" charset="0"/>
                <a:ea typeface="Georgia" pitchFamily="34" charset="-122"/>
                <a:cs typeface="Georgia" pitchFamily="34" charset="-120"/>
              </a:rPr>
              <a:t>"Y he aquí, el velo del templo se rasgó en dos, de arriba abajo."</a:t>
            </a:r>
            <a:endParaRPr lang="en-US" dirty="0"/>
          </a:p>
        </p:txBody>
      </p:sp>
      <p:sp>
        <p:nvSpPr>
          <p:cNvPr id="16" name="Shape 14"/>
          <p:cNvSpPr/>
          <p:nvPr/>
        </p:nvSpPr>
        <p:spPr>
          <a:xfrm>
            <a:off x="5577840" y="1783080"/>
            <a:ext cx="3200400" cy="2377440"/>
          </a:xfrm>
          <a:prstGeom prst="rect">
            <a:avLst/>
          </a:prstGeom>
          <a:solidFill>
            <a:srgbClr val="1A1245"/>
          </a:solidFill>
          <a:ln/>
          <a:effectLst>
            <a:outerShdw blurRad="101600" dist="38100" dir="8100000" algn="bl" rotWithShape="0">
              <a:srgbClr val="000000">
                <a:alpha val="12000"/>
              </a:srgbClr>
            </a:outerShdw>
          </a:effectLst>
        </p:spPr>
      </p:sp>
      <p:sp>
        <p:nvSpPr>
          <p:cNvPr id="17" name="Text 15"/>
          <p:cNvSpPr/>
          <p:nvPr/>
        </p:nvSpPr>
        <p:spPr>
          <a:xfrm>
            <a:off x="5611528" y="1771450"/>
            <a:ext cx="2926080" cy="274320"/>
          </a:xfrm>
          <a:prstGeom prst="rect">
            <a:avLst/>
          </a:prstGeom>
          <a:noFill/>
          <a:ln/>
        </p:spPr>
        <p:txBody>
          <a:bodyPr wrap="square" rtlCol="0" anchor="ctr"/>
          <a:lstStyle/>
          <a:p>
            <a:pPr marL="0" indent="0">
              <a:buNone/>
            </a:pPr>
            <a:r>
              <a:rPr lang="en-US" sz="900" b="1" kern="0" spc="100" dirty="0">
                <a:solidFill>
                  <a:srgbClr val="EF9F27"/>
                </a:solidFill>
                <a:latin typeface="Calibri" pitchFamily="34" charset="0"/>
                <a:ea typeface="Calibri" pitchFamily="34" charset="-122"/>
                <a:cs typeface="Calibri" pitchFamily="34" charset="-120"/>
              </a:rPr>
              <a:t>✍️  Elena G. de White</a:t>
            </a:r>
            <a:endParaRPr lang="en-US" sz="900" dirty="0"/>
          </a:p>
        </p:txBody>
      </p:sp>
      <p:sp>
        <p:nvSpPr>
          <p:cNvPr id="18" name="Text 16"/>
          <p:cNvSpPr/>
          <p:nvPr/>
        </p:nvSpPr>
        <p:spPr>
          <a:xfrm>
            <a:off x="5577840" y="2308861"/>
            <a:ext cx="3200400" cy="1371600"/>
          </a:xfrm>
          <a:prstGeom prst="rect">
            <a:avLst/>
          </a:prstGeom>
          <a:noFill/>
          <a:ln/>
        </p:spPr>
        <p:txBody>
          <a:bodyPr wrap="square" rtlCol="0" anchor="ctr"/>
          <a:lstStyle/>
          <a:p>
            <a:pPr marL="0" indent="0">
              <a:lnSpc>
                <a:spcPct val="120000"/>
              </a:lnSpc>
              <a:buNone/>
            </a:pPr>
            <a:r>
              <a:rPr lang="en-US" i="1" dirty="0">
                <a:solidFill>
                  <a:srgbClr val="E2E8F0"/>
                </a:solidFill>
                <a:latin typeface="Calibri" pitchFamily="34" charset="0"/>
                <a:ea typeface="Calibri" pitchFamily="34" charset="-122"/>
                <a:cs typeface="Calibri" pitchFamily="34" charset="-120"/>
              </a:rPr>
              <a:t>"El sacrificio de Cristo completó el sistema de sacrificios. El velo del templo se rasgó cuando el Hijo de Dios entregó su espíritu. El sacrificio real había tomado el lugar de los tipos y sombras."</a:t>
            </a:r>
            <a:endParaRPr lang="en-US" dirty="0"/>
          </a:p>
        </p:txBody>
      </p:sp>
      <p:sp>
        <p:nvSpPr>
          <p:cNvPr id="19" name="Text 17"/>
          <p:cNvSpPr/>
          <p:nvPr/>
        </p:nvSpPr>
        <p:spPr>
          <a:xfrm>
            <a:off x="7422682" y="3916118"/>
            <a:ext cx="1355558" cy="256032"/>
          </a:xfrm>
          <a:prstGeom prst="rect">
            <a:avLst/>
          </a:prstGeom>
          <a:noFill/>
          <a:ln/>
        </p:spPr>
        <p:txBody>
          <a:bodyPr wrap="square" rtlCol="0" anchor="ctr"/>
          <a:lstStyle/>
          <a:p>
            <a:pPr marL="0" indent="0">
              <a:buNone/>
            </a:pPr>
            <a:r>
              <a:rPr lang="en-US" sz="900" dirty="0">
                <a:solidFill>
                  <a:srgbClr val="EF9F27"/>
                </a:solidFill>
                <a:latin typeface="Calibri" pitchFamily="34" charset="0"/>
                <a:ea typeface="Calibri" pitchFamily="34" charset="-122"/>
                <a:cs typeface="Calibri" pitchFamily="34" charset="-120"/>
              </a:rPr>
              <a:t>El Conflicto de los Siglos</a:t>
            </a:r>
            <a:endParaRPr lang="en-US" sz="900" dirty="0"/>
          </a:p>
        </p:txBody>
      </p:sp>
      <p:sp>
        <p:nvSpPr>
          <p:cNvPr id="20" name="Shape 18"/>
          <p:cNvSpPr/>
          <p:nvPr/>
        </p:nvSpPr>
        <p:spPr>
          <a:xfrm>
            <a:off x="182880" y="4251960"/>
            <a:ext cx="8595360" cy="685800"/>
          </a:xfrm>
          <a:prstGeom prst="rect">
            <a:avLst/>
          </a:prstGeom>
          <a:solidFill>
            <a:srgbClr val="3C3489"/>
          </a:solidFill>
          <a:ln/>
          <a:effectLst>
            <a:outerShdw blurRad="101600" dist="38100" dir="8100000" algn="bl" rotWithShape="0">
              <a:srgbClr val="000000">
                <a:alpha val="12000"/>
              </a:srgbClr>
            </a:outerShdw>
          </a:effectLst>
        </p:spPr>
      </p:sp>
      <p:sp>
        <p:nvSpPr>
          <p:cNvPr id="21" name="Text 19"/>
          <p:cNvSpPr/>
          <p:nvPr/>
        </p:nvSpPr>
        <p:spPr>
          <a:xfrm>
            <a:off x="182880" y="4251960"/>
            <a:ext cx="8549640" cy="685800"/>
          </a:xfrm>
          <a:prstGeom prst="rect">
            <a:avLst/>
          </a:prstGeom>
          <a:noFill/>
          <a:ln/>
        </p:spPr>
        <p:txBody>
          <a:bodyPr wrap="square" rtlCol="0" anchor="ctr"/>
          <a:lstStyle/>
          <a:p>
            <a:pPr marL="0" indent="0" algn="ctr">
              <a:buNone/>
            </a:pPr>
            <a:r>
              <a:rPr lang="en-US" i="1" dirty="0">
                <a:solidFill>
                  <a:srgbClr val="FFFFFF"/>
                </a:solidFill>
                <a:latin typeface="Calibri" pitchFamily="34" charset="0"/>
                <a:ea typeface="Calibri" pitchFamily="34" charset="-122"/>
                <a:cs typeface="Calibri" pitchFamily="34" charset="-120"/>
              </a:rPr>
              <a:t>"Cortado, mas no por sí" — el Mesías muere, pero no por pecado propio. Muere como sustituto de toda la humanidad.</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8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A1245"/>
          </a:solidFill>
          <a:ln/>
        </p:spPr>
      </p:sp>
      <p:sp>
        <p:nvSpPr>
          <p:cNvPr id="3" name="Shape 1"/>
          <p:cNvSpPr/>
          <p:nvPr/>
        </p:nvSpPr>
        <p:spPr>
          <a:xfrm>
            <a:off x="0" y="0"/>
            <a:ext cx="164592" cy="914400"/>
          </a:xfrm>
          <a:prstGeom prst="rect">
            <a:avLst/>
          </a:prstGeom>
          <a:solidFill>
            <a:srgbClr val="0F6E56"/>
          </a:solidFill>
          <a:ln/>
        </p:spPr>
      </p:sp>
      <p:sp>
        <p:nvSpPr>
          <p:cNvPr id="4" name="Text 2"/>
          <p:cNvSpPr/>
          <p:nvPr/>
        </p:nvSpPr>
        <p:spPr>
          <a:xfrm>
            <a:off x="274320" y="0"/>
            <a:ext cx="365760" cy="914400"/>
          </a:xfrm>
          <a:prstGeom prst="rect">
            <a:avLst/>
          </a:prstGeom>
          <a:noFill/>
          <a:ln/>
        </p:spPr>
        <p:txBody>
          <a:bodyPr wrap="square" rtlCol="0" anchor="ctr"/>
          <a:lstStyle/>
          <a:p>
            <a:pPr marL="0" indent="0" algn="ctr">
              <a:buNone/>
            </a:pPr>
            <a:r>
              <a:rPr lang="en-US" sz="1000" b="1" dirty="0">
                <a:solidFill>
                  <a:srgbClr val="9FE1CB"/>
                </a:solidFill>
              </a:rPr>
              <a:t>7</a:t>
            </a:r>
            <a:endParaRPr lang="en-US" sz="1000" dirty="0"/>
          </a:p>
        </p:txBody>
      </p:sp>
      <p:sp>
        <p:nvSpPr>
          <p:cNvPr id="5" name="Text 3"/>
          <p:cNvSpPr/>
          <p:nvPr/>
        </p:nvSpPr>
        <p:spPr>
          <a:xfrm>
            <a:off x="731520" y="0"/>
            <a:ext cx="8229600" cy="914400"/>
          </a:xfrm>
          <a:prstGeom prst="rect">
            <a:avLst/>
          </a:prstGeom>
          <a:noFill/>
          <a:ln/>
        </p:spPr>
        <p:txBody>
          <a:bodyPr wrap="square"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Los 6 propósitos de las 70 semanas — Daniel 9:24</a:t>
            </a:r>
            <a:endParaRPr lang="en-US" sz="2000" dirty="0"/>
          </a:p>
        </p:txBody>
      </p:sp>
      <p:sp>
        <p:nvSpPr>
          <p:cNvPr id="6" name="Text 4"/>
          <p:cNvSpPr/>
          <p:nvPr/>
        </p:nvSpPr>
        <p:spPr>
          <a:xfrm>
            <a:off x="-1" y="960120"/>
            <a:ext cx="9143999" cy="502920"/>
          </a:xfrm>
          <a:prstGeom prst="rect">
            <a:avLst/>
          </a:prstGeom>
          <a:noFill/>
          <a:ln/>
        </p:spPr>
        <p:txBody>
          <a:bodyPr wrap="square" rtlCol="0" anchor="ctr"/>
          <a:lstStyle/>
          <a:p>
            <a:pPr marL="0" indent="0">
              <a:lnSpc>
                <a:spcPct val="115000"/>
              </a:lnSpc>
              <a:buNone/>
            </a:pPr>
            <a:r>
              <a:rPr lang="en-US" sz="1600" i="1" dirty="0">
                <a:latin typeface="Arial Narrow" panose="020B0606020202030204" pitchFamily="34" charset="0"/>
                <a:ea typeface="Calibri" pitchFamily="34" charset="-122"/>
                <a:cs typeface="Calibri" pitchFamily="34" charset="-120"/>
              </a:rPr>
              <a:t>"Setenta semanas están determinadas... para terminar la prevaricación, poner fin al pecado, expiar la iniquidad, traer la justicia perdurable, sellar la visión y la profecía, y ungir al Santo de los santos."  — Daniel 9:24</a:t>
            </a:r>
            <a:endParaRPr lang="en-US" sz="1600" dirty="0">
              <a:latin typeface="Arial Narrow" panose="020B0606020202030204" pitchFamily="34" charset="0"/>
            </a:endParaRPr>
          </a:p>
        </p:txBody>
      </p:sp>
      <p:sp>
        <p:nvSpPr>
          <p:cNvPr id="7" name="Shape 5"/>
          <p:cNvSpPr/>
          <p:nvPr/>
        </p:nvSpPr>
        <p:spPr>
          <a:xfrm>
            <a:off x="365760" y="1600200"/>
            <a:ext cx="2743200" cy="1417320"/>
          </a:xfrm>
          <a:prstGeom prst="rect">
            <a:avLst/>
          </a:prstGeom>
          <a:solidFill>
            <a:srgbClr val="E1F5EE"/>
          </a:solidFill>
          <a:ln/>
          <a:effectLst>
            <a:outerShdw blurRad="101600" dist="38100" dir="8100000" algn="bl" rotWithShape="0">
              <a:srgbClr val="000000">
                <a:alpha val="12000"/>
              </a:srgbClr>
            </a:outerShdw>
          </a:effectLst>
        </p:spPr>
      </p:sp>
      <p:sp>
        <p:nvSpPr>
          <p:cNvPr id="8" name="Shape 6"/>
          <p:cNvSpPr/>
          <p:nvPr/>
        </p:nvSpPr>
        <p:spPr>
          <a:xfrm>
            <a:off x="365760" y="1600200"/>
            <a:ext cx="109728" cy="1417320"/>
          </a:xfrm>
          <a:prstGeom prst="rect">
            <a:avLst/>
          </a:prstGeom>
          <a:solidFill>
            <a:srgbClr val="0F6E56"/>
          </a:solidFill>
          <a:ln/>
        </p:spPr>
      </p:sp>
      <p:sp>
        <p:nvSpPr>
          <p:cNvPr id="9" name="Shape 7"/>
          <p:cNvSpPr/>
          <p:nvPr/>
        </p:nvSpPr>
        <p:spPr>
          <a:xfrm>
            <a:off x="548640" y="1737360"/>
            <a:ext cx="347472" cy="347472"/>
          </a:xfrm>
          <a:prstGeom prst="ellipse">
            <a:avLst/>
          </a:prstGeom>
          <a:solidFill>
            <a:srgbClr val="0F6E56"/>
          </a:solidFill>
          <a:ln/>
        </p:spPr>
      </p:sp>
      <p:sp>
        <p:nvSpPr>
          <p:cNvPr id="10" name="Text 8"/>
          <p:cNvSpPr/>
          <p:nvPr/>
        </p:nvSpPr>
        <p:spPr>
          <a:xfrm>
            <a:off x="548640" y="1737360"/>
            <a:ext cx="347472" cy="347472"/>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11" name="Text 9"/>
          <p:cNvSpPr/>
          <p:nvPr/>
        </p:nvSpPr>
        <p:spPr>
          <a:xfrm>
            <a:off x="896112" y="1737360"/>
            <a:ext cx="2212848" cy="384048"/>
          </a:xfrm>
          <a:prstGeom prst="rect">
            <a:avLst/>
          </a:prstGeom>
          <a:noFill/>
          <a:ln/>
        </p:spPr>
        <p:txBody>
          <a:bodyPr wrap="square" rtlCol="0" anchor="ctr"/>
          <a:lstStyle/>
          <a:p>
            <a:pPr marL="0" indent="0">
              <a:lnSpc>
                <a:spcPct val="110000"/>
              </a:lnSpc>
              <a:buNone/>
            </a:pPr>
            <a:r>
              <a:rPr lang="en-US" sz="1600" b="1" dirty="0">
                <a:solidFill>
                  <a:srgbClr val="1A1245"/>
                </a:solidFill>
                <a:latin typeface="Arial Narrow" panose="020B0606020202030204" pitchFamily="34" charset="0"/>
                <a:ea typeface="Calibri" pitchFamily="34" charset="-122"/>
                <a:cs typeface="Calibri" pitchFamily="34" charset="-120"/>
              </a:rPr>
              <a:t>Terminar la transgresión</a:t>
            </a:r>
            <a:endParaRPr lang="en-US" sz="1600" dirty="0">
              <a:latin typeface="Arial Narrow" panose="020B0606020202030204" pitchFamily="34" charset="0"/>
            </a:endParaRPr>
          </a:p>
        </p:txBody>
      </p:sp>
      <p:sp>
        <p:nvSpPr>
          <p:cNvPr id="12" name="Text 10"/>
          <p:cNvSpPr/>
          <p:nvPr/>
        </p:nvSpPr>
        <p:spPr>
          <a:xfrm>
            <a:off x="548640" y="2167128"/>
            <a:ext cx="2560320" cy="731520"/>
          </a:xfrm>
          <a:prstGeom prst="rect">
            <a:avLst/>
          </a:prstGeom>
          <a:noFill/>
          <a:ln/>
        </p:spPr>
        <p:txBody>
          <a:bodyPr wrap="square" rtlCol="0" anchor="ctr"/>
          <a:lstStyle/>
          <a:p>
            <a:pPr marL="0" indent="0">
              <a:lnSpc>
                <a:spcPct val="120000"/>
              </a:lnSpc>
              <a:buNone/>
            </a:pPr>
            <a:r>
              <a:rPr lang="en-US" sz="1600" i="1" dirty="0">
                <a:latin typeface="Arial Narrow" panose="020B0606020202030204" pitchFamily="34" charset="0"/>
                <a:ea typeface="Calibri" pitchFamily="34" charset="-122"/>
                <a:cs typeface="Calibri" pitchFamily="34" charset="-120"/>
              </a:rPr>
              <a:t>Cristo trató el problema del pecado en su raíz con su vida perfecta.</a:t>
            </a:r>
            <a:endParaRPr lang="en-US" sz="1600" i="1" dirty="0">
              <a:latin typeface="Arial Narrow" panose="020B0606020202030204" pitchFamily="34" charset="0"/>
            </a:endParaRPr>
          </a:p>
        </p:txBody>
      </p:sp>
      <p:sp>
        <p:nvSpPr>
          <p:cNvPr id="13" name="Shape 11"/>
          <p:cNvSpPr/>
          <p:nvPr/>
        </p:nvSpPr>
        <p:spPr>
          <a:xfrm>
            <a:off x="3246120" y="1600200"/>
            <a:ext cx="2743200" cy="1417320"/>
          </a:xfrm>
          <a:prstGeom prst="rect">
            <a:avLst/>
          </a:prstGeom>
          <a:solidFill>
            <a:srgbClr val="E1F5EE"/>
          </a:solidFill>
          <a:ln/>
          <a:effectLst>
            <a:outerShdw blurRad="101600" dist="38100" dir="8100000" algn="bl" rotWithShape="0">
              <a:srgbClr val="000000">
                <a:alpha val="12000"/>
              </a:srgbClr>
            </a:outerShdw>
          </a:effectLst>
        </p:spPr>
      </p:sp>
      <p:sp>
        <p:nvSpPr>
          <p:cNvPr id="14" name="Shape 12"/>
          <p:cNvSpPr/>
          <p:nvPr/>
        </p:nvSpPr>
        <p:spPr>
          <a:xfrm>
            <a:off x="3246120" y="1600200"/>
            <a:ext cx="109728" cy="1417320"/>
          </a:xfrm>
          <a:prstGeom prst="rect">
            <a:avLst/>
          </a:prstGeom>
          <a:solidFill>
            <a:srgbClr val="0F6E56"/>
          </a:solidFill>
          <a:ln/>
        </p:spPr>
      </p:sp>
      <p:sp>
        <p:nvSpPr>
          <p:cNvPr id="15" name="Shape 13"/>
          <p:cNvSpPr/>
          <p:nvPr/>
        </p:nvSpPr>
        <p:spPr>
          <a:xfrm>
            <a:off x="3429000" y="1737360"/>
            <a:ext cx="347472" cy="347472"/>
          </a:xfrm>
          <a:prstGeom prst="ellipse">
            <a:avLst/>
          </a:prstGeom>
          <a:solidFill>
            <a:srgbClr val="0F6E56"/>
          </a:solidFill>
          <a:ln/>
        </p:spPr>
      </p:sp>
      <p:sp>
        <p:nvSpPr>
          <p:cNvPr id="16" name="Text 14"/>
          <p:cNvSpPr/>
          <p:nvPr/>
        </p:nvSpPr>
        <p:spPr>
          <a:xfrm>
            <a:off x="3429000" y="1737360"/>
            <a:ext cx="347472" cy="347472"/>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17" name="Text 15"/>
          <p:cNvSpPr/>
          <p:nvPr/>
        </p:nvSpPr>
        <p:spPr>
          <a:xfrm>
            <a:off x="3867912" y="1737360"/>
            <a:ext cx="2011680" cy="384048"/>
          </a:xfrm>
          <a:prstGeom prst="rect">
            <a:avLst/>
          </a:prstGeom>
          <a:noFill/>
          <a:ln/>
        </p:spPr>
        <p:txBody>
          <a:bodyPr wrap="square" rtlCol="0" anchor="ctr"/>
          <a:lstStyle/>
          <a:p>
            <a:pPr>
              <a:lnSpc>
                <a:spcPct val="110000"/>
              </a:lnSpc>
            </a:pPr>
            <a:r>
              <a:rPr lang="en-US" sz="1600" b="1" dirty="0">
                <a:solidFill>
                  <a:srgbClr val="1A1245"/>
                </a:solidFill>
                <a:latin typeface="Arial Narrow" panose="020B0606020202030204" pitchFamily="34" charset="0"/>
                <a:cs typeface="Calibri" pitchFamily="34" charset="-120"/>
              </a:rPr>
              <a:t>Poner fin al </a:t>
            </a:r>
            <a:r>
              <a:rPr lang="en-US" sz="1600" b="1" dirty="0" err="1">
                <a:solidFill>
                  <a:srgbClr val="1A1245"/>
                </a:solidFill>
                <a:latin typeface="Arial Narrow" panose="020B0606020202030204" pitchFamily="34" charset="0"/>
                <a:cs typeface="Calibri" pitchFamily="34" charset="-120"/>
              </a:rPr>
              <a:t>pecado</a:t>
            </a:r>
            <a:endParaRPr lang="en-US" sz="1600" b="1" dirty="0">
              <a:solidFill>
                <a:srgbClr val="1A1245"/>
              </a:solidFill>
              <a:latin typeface="Arial Narrow" panose="020B0606020202030204" pitchFamily="34" charset="0"/>
              <a:cs typeface="Calibri" pitchFamily="34" charset="-120"/>
            </a:endParaRPr>
          </a:p>
        </p:txBody>
      </p:sp>
      <p:sp>
        <p:nvSpPr>
          <p:cNvPr id="18" name="Text 16"/>
          <p:cNvSpPr/>
          <p:nvPr/>
        </p:nvSpPr>
        <p:spPr>
          <a:xfrm>
            <a:off x="3429000" y="2167128"/>
            <a:ext cx="2468880" cy="731520"/>
          </a:xfrm>
          <a:prstGeom prst="rect">
            <a:avLst/>
          </a:prstGeom>
          <a:noFill/>
          <a:ln/>
        </p:spPr>
        <p:txBody>
          <a:bodyPr wrap="square" rtlCol="0" anchor="ctr"/>
          <a:lstStyle/>
          <a:p>
            <a:pPr>
              <a:lnSpc>
                <a:spcPct val="120000"/>
              </a:lnSpc>
            </a:pPr>
            <a:r>
              <a:rPr lang="en-US" sz="1600" i="1" dirty="0">
                <a:latin typeface="Arial Narrow" panose="020B0606020202030204" pitchFamily="34" charset="0"/>
                <a:cs typeface="Calibri" pitchFamily="34" charset="-120"/>
              </a:rPr>
              <a:t>Su sacrificio pagó la penalidad completa del pecado de la </a:t>
            </a:r>
            <a:r>
              <a:rPr lang="en-US" sz="1600" i="1" dirty="0" err="1">
                <a:latin typeface="Arial Narrow" panose="020B0606020202030204" pitchFamily="34" charset="0"/>
                <a:cs typeface="Calibri" pitchFamily="34" charset="-120"/>
              </a:rPr>
              <a:t>humanidad</a:t>
            </a:r>
            <a:r>
              <a:rPr lang="en-US" sz="1600" i="1" dirty="0">
                <a:latin typeface="Arial Narrow" panose="020B0606020202030204" pitchFamily="34" charset="0"/>
                <a:cs typeface="Calibri" pitchFamily="34" charset="-120"/>
              </a:rPr>
              <a:t>.</a:t>
            </a:r>
          </a:p>
        </p:txBody>
      </p:sp>
      <p:sp>
        <p:nvSpPr>
          <p:cNvPr id="19" name="Shape 17"/>
          <p:cNvSpPr/>
          <p:nvPr/>
        </p:nvSpPr>
        <p:spPr>
          <a:xfrm>
            <a:off x="6126480" y="1600200"/>
            <a:ext cx="2743200" cy="1417320"/>
          </a:xfrm>
          <a:prstGeom prst="rect">
            <a:avLst/>
          </a:prstGeom>
          <a:solidFill>
            <a:srgbClr val="E1F5EE"/>
          </a:solidFill>
          <a:ln/>
          <a:effectLst>
            <a:outerShdw blurRad="101600" dist="38100" dir="8100000" algn="bl" rotWithShape="0">
              <a:srgbClr val="000000">
                <a:alpha val="12000"/>
              </a:srgbClr>
            </a:outerShdw>
          </a:effectLst>
        </p:spPr>
      </p:sp>
      <p:sp>
        <p:nvSpPr>
          <p:cNvPr id="20" name="Shape 18"/>
          <p:cNvSpPr/>
          <p:nvPr/>
        </p:nvSpPr>
        <p:spPr>
          <a:xfrm>
            <a:off x="6126480" y="1600200"/>
            <a:ext cx="109728" cy="1417320"/>
          </a:xfrm>
          <a:prstGeom prst="rect">
            <a:avLst/>
          </a:prstGeom>
          <a:solidFill>
            <a:srgbClr val="0F6E56"/>
          </a:solidFill>
          <a:ln/>
        </p:spPr>
      </p:sp>
      <p:sp>
        <p:nvSpPr>
          <p:cNvPr id="21" name="Shape 19"/>
          <p:cNvSpPr/>
          <p:nvPr/>
        </p:nvSpPr>
        <p:spPr>
          <a:xfrm>
            <a:off x="6309360" y="1737360"/>
            <a:ext cx="347472" cy="347472"/>
          </a:xfrm>
          <a:prstGeom prst="ellipse">
            <a:avLst/>
          </a:prstGeom>
          <a:solidFill>
            <a:srgbClr val="0F6E56"/>
          </a:solidFill>
          <a:ln/>
        </p:spPr>
      </p:sp>
      <p:sp>
        <p:nvSpPr>
          <p:cNvPr id="22" name="Text 20"/>
          <p:cNvSpPr/>
          <p:nvPr/>
        </p:nvSpPr>
        <p:spPr>
          <a:xfrm>
            <a:off x="6309360" y="1737360"/>
            <a:ext cx="347472" cy="347472"/>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23" name="Text 21"/>
          <p:cNvSpPr/>
          <p:nvPr/>
        </p:nvSpPr>
        <p:spPr>
          <a:xfrm>
            <a:off x="6748272" y="1737360"/>
            <a:ext cx="2011680" cy="384048"/>
          </a:xfrm>
          <a:prstGeom prst="rect">
            <a:avLst/>
          </a:prstGeom>
          <a:noFill/>
          <a:ln/>
        </p:spPr>
        <p:txBody>
          <a:bodyPr wrap="square" rtlCol="0" anchor="ctr"/>
          <a:lstStyle/>
          <a:p>
            <a:pPr>
              <a:lnSpc>
                <a:spcPct val="110000"/>
              </a:lnSpc>
            </a:pPr>
            <a:r>
              <a:rPr lang="en-US" sz="1600" b="1" dirty="0">
                <a:solidFill>
                  <a:srgbClr val="1A1245"/>
                </a:solidFill>
                <a:latin typeface="Arial Narrow" panose="020B0606020202030204" pitchFamily="34" charset="0"/>
                <a:cs typeface="Calibri" pitchFamily="34" charset="-120"/>
              </a:rPr>
              <a:t>Expiar la </a:t>
            </a:r>
            <a:r>
              <a:rPr lang="en-US" sz="1600" b="1" dirty="0" err="1">
                <a:solidFill>
                  <a:srgbClr val="1A1245"/>
                </a:solidFill>
                <a:latin typeface="Arial Narrow" panose="020B0606020202030204" pitchFamily="34" charset="0"/>
                <a:cs typeface="Calibri" pitchFamily="34" charset="-120"/>
              </a:rPr>
              <a:t>iniquidad</a:t>
            </a:r>
            <a:endParaRPr lang="en-US" sz="1600" b="1" dirty="0">
              <a:solidFill>
                <a:srgbClr val="1A1245"/>
              </a:solidFill>
              <a:latin typeface="Arial Narrow" panose="020B0606020202030204" pitchFamily="34" charset="0"/>
              <a:cs typeface="Calibri" pitchFamily="34" charset="-120"/>
            </a:endParaRPr>
          </a:p>
        </p:txBody>
      </p:sp>
      <p:sp>
        <p:nvSpPr>
          <p:cNvPr id="24" name="Text 22"/>
          <p:cNvSpPr/>
          <p:nvPr/>
        </p:nvSpPr>
        <p:spPr>
          <a:xfrm>
            <a:off x="6309360" y="2167128"/>
            <a:ext cx="2468880" cy="731520"/>
          </a:xfrm>
          <a:prstGeom prst="rect">
            <a:avLst/>
          </a:prstGeom>
          <a:noFill/>
          <a:ln/>
        </p:spPr>
        <p:txBody>
          <a:bodyPr wrap="square" rtlCol="0" anchor="ctr"/>
          <a:lstStyle/>
          <a:p>
            <a:pPr>
              <a:lnSpc>
                <a:spcPct val="120000"/>
              </a:lnSpc>
            </a:pPr>
            <a:r>
              <a:rPr lang="en-US" sz="1600" i="1" dirty="0">
                <a:latin typeface="Arial Narrow" panose="020B0606020202030204" pitchFamily="34" charset="0"/>
                <a:cs typeface="Calibri" pitchFamily="34" charset="-120"/>
              </a:rPr>
              <a:t>Expiación total a través de la cruz — un sacrificio, para </a:t>
            </a:r>
            <a:r>
              <a:rPr lang="en-US" sz="1600" i="1" dirty="0" err="1">
                <a:latin typeface="Arial Narrow" panose="020B0606020202030204" pitchFamily="34" charset="0"/>
                <a:cs typeface="Calibri" pitchFamily="34" charset="-120"/>
              </a:rPr>
              <a:t>siempre</a:t>
            </a:r>
            <a:r>
              <a:rPr lang="en-US" sz="1600" i="1" dirty="0">
                <a:latin typeface="Arial Narrow" panose="020B0606020202030204" pitchFamily="34" charset="0"/>
                <a:cs typeface="Calibri" pitchFamily="34" charset="-120"/>
              </a:rPr>
              <a:t>.</a:t>
            </a:r>
          </a:p>
        </p:txBody>
      </p:sp>
      <p:sp>
        <p:nvSpPr>
          <p:cNvPr id="25" name="Shape 23"/>
          <p:cNvSpPr/>
          <p:nvPr/>
        </p:nvSpPr>
        <p:spPr>
          <a:xfrm>
            <a:off x="365760" y="3200400"/>
            <a:ext cx="2743200" cy="1417320"/>
          </a:xfrm>
          <a:prstGeom prst="rect">
            <a:avLst/>
          </a:prstGeom>
          <a:solidFill>
            <a:srgbClr val="E1F5EE"/>
          </a:solidFill>
          <a:ln/>
          <a:effectLst>
            <a:outerShdw blurRad="101600" dist="38100" dir="8100000" algn="bl" rotWithShape="0">
              <a:srgbClr val="000000">
                <a:alpha val="12000"/>
              </a:srgbClr>
            </a:outerShdw>
          </a:effectLst>
        </p:spPr>
      </p:sp>
      <p:sp>
        <p:nvSpPr>
          <p:cNvPr id="26" name="Shape 24"/>
          <p:cNvSpPr/>
          <p:nvPr/>
        </p:nvSpPr>
        <p:spPr>
          <a:xfrm>
            <a:off x="365760" y="3200400"/>
            <a:ext cx="109728" cy="1417320"/>
          </a:xfrm>
          <a:prstGeom prst="rect">
            <a:avLst/>
          </a:prstGeom>
          <a:solidFill>
            <a:srgbClr val="0F6E56"/>
          </a:solidFill>
          <a:ln/>
        </p:spPr>
      </p:sp>
      <p:sp>
        <p:nvSpPr>
          <p:cNvPr id="27" name="Shape 25"/>
          <p:cNvSpPr/>
          <p:nvPr/>
        </p:nvSpPr>
        <p:spPr>
          <a:xfrm>
            <a:off x="548640" y="3337560"/>
            <a:ext cx="347472" cy="347472"/>
          </a:xfrm>
          <a:prstGeom prst="ellipse">
            <a:avLst/>
          </a:prstGeom>
          <a:solidFill>
            <a:srgbClr val="0F6E56"/>
          </a:solidFill>
          <a:ln/>
        </p:spPr>
      </p:sp>
      <p:sp>
        <p:nvSpPr>
          <p:cNvPr id="28" name="Text 26"/>
          <p:cNvSpPr/>
          <p:nvPr/>
        </p:nvSpPr>
        <p:spPr>
          <a:xfrm>
            <a:off x="548640" y="3337560"/>
            <a:ext cx="347472" cy="347472"/>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4</a:t>
            </a:r>
            <a:endParaRPr lang="en-US" sz="1200" dirty="0"/>
          </a:p>
        </p:txBody>
      </p:sp>
      <p:sp>
        <p:nvSpPr>
          <p:cNvPr id="29" name="Text 27"/>
          <p:cNvSpPr/>
          <p:nvPr/>
        </p:nvSpPr>
        <p:spPr>
          <a:xfrm>
            <a:off x="987552" y="3337560"/>
            <a:ext cx="2121408" cy="384048"/>
          </a:xfrm>
          <a:prstGeom prst="rect">
            <a:avLst/>
          </a:prstGeom>
          <a:noFill/>
          <a:ln/>
        </p:spPr>
        <p:txBody>
          <a:bodyPr wrap="square" rtlCol="0" anchor="ctr"/>
          <a:lstStyle/>
          <a:p>
            <a:pPr>
              <a:lnSpc>
                <a:spcPct val="110000"/>
              </a:lnSpc>
            </a:pPr>
            <a:r>
              <a:rPr lang="en-US" sz="1600" b="1" dirty="0">
                <a:solidFill>
                  <a:srgbClr val="1A1245"/>
                </a:solidFill>
                <a:latin typeface="Arial Narrow" panose="020B0606020202030204" pitchFamily="34" charset="0"/>
                <a:cs typeface="Calibri" pitchFamily="34" charset="-120"/>
              </a:rPr>
              <a:t>Traer </a:t>
            </a:r>
            <a:r>
              <a:rPr lang="en-US" sz="1600" b="1" dirty="0" err="1">
                <a:solidFill>
                  <a:srgbClr val="1A1245"/>
                </a:solidFill>
                <a:latin typeface="Arial Narrow" panose="020B0606020202030204" pitchFamily="34" charset="0"/>
                <a:cs typeface="Calibri" pitchFamily="34" charset="-120"/>
              </a:rPr>
              <a:t>justicia</a:t>
            </a:r>
            <a:r>
              <a:rPr lang="en-US" sz="1600" b="1" dirty="0">
                <a:solidFill>
                  <a:srgbClr val="1A1245"/>
                </a:solidFill>
                <a:latin typeface="Arial Narrow" panose="020B0606020202030204" pitchFamily="34" charset="0"/>
                <a:cs typeface="Calibri" pitchFamily="34" charset="-120"/>
              </a:rPr>
              <a:t> perdurable</a:t>
            </a:r>
          </a:p>
        </p:txBody>
      </p:sp>
      <p:sp>
        <p:nvSpPr>
          <p:cNvPr id="30" name="Text 28"/>
          <p:cNvSpPr/>
          <p:nvPr/>
        </p:nvSpPr>
        <p:spPr>
          <a:xfrm>
            <a:off x="548640" y="3767328"/>
            <a:ext cx="2468880" cy="731520"/>
          </a:xfrm>
          <a:prstGeom prst="rect">
            <a:avLst/>
          </a:prstGeom>
          <a:noFill/>
          <a:ln/>
        </p:spPr>
        <p:txBody>
          <a:bodyPr wrap="square" rtlCol="0" anchor="ctr"/>
          <a:lstStyle/>
          <a:p>
            <a:pPr>
              <a:lnSpc>
                <a:spcPct val="120000"/>
              </a:lnSpc>
            </a:pPr>
            <a:r>
              <a:rPr lang="en-US" sz="1600" i="1" dirty="0">
                <a:latin typeface="Arial Narrow" panose="020B0606020202030204" pitchFamily="34" charset="0"/>
                <a:cs typeface="Calibri" pitchFamily="34" charset="-120"/>
              </a:rPr>
              <a:t>La justicia de Cristo imputada al creyente por la </a:t>
            </a:r>
            <a:r>
              <a:rPr lang="en-US" sz="1600" i="1" dirty="0" err="1">
                <a:latin typeface="Arial Narrow" panose="020B0606020202030204" pitchFamily="34" charset="0"/>
                <a:cs typeface="Calibri" pitchFamily="34" charset="-120"/>
              </a:rPr>
              <a:t>fe</a:t>
            </a:r>
            <a:r>
              <a:rPr lang="en-US" sz="1600" i="1" dirty="0">
                <a:latin typeface="Arial Narrow" panose="020B0606020202030204" pitchFamily="34" charset="0"/>
                <a:cs typeface="Calibri" pitchFamily="34" charset="-120"/>
              </a:rPr>
              <a:t>.</a:t>
            </a:r>
          </a:p>
        </p:txBody>
      </p:sp>
      <p:sp>
        <p:nvSpPr>
          <p:cNvPr id="31" name="Shape 29"/>
          <p:cNvSpPr/>
          <p:nvPr/>
        </p:nvSpPr>
        <p:spPr>
          <a:xfrm>
            <a:off x="3246120" y="3200400"/>
            <a:ext cx="2743200" cy="1417320"/>
          </a:xfrm>
          <a:prstGeom prst="rect">
            <a:avLst/>
          </a:prstGeom>
          <a:solidFill>
            <a:srgbClr val="E1F5EE"/>
          </a:solidFill>
          <a:ln/>
          <a:effectLst>
            <a:outerShdw blurRad="101600" dist="38100" dir="8100000" algn="bl" rotWithShape="0">
              <a:srgbClr val="000000">
                <a:alpha val="12000"/>
              </a:srgbClr>
            </a:outerShdw>
          </a:effectLst>
        </p:spPr>
      </p:sp>
      <p:sp>
        <p:nvSpPr>
          <p:cNvPr id="32" name="Shape 30"/>
          <p:cNvSpPr/>
          <p:nvPr/>
        </p:nvSpPr>
        <p:spPr>
          <a:xfrm>
            <a:off x="3246120" y="3200400"/>
            <a:ext cx="109728" cy="1417320"/>
          </a:xfrm>
          <a:prstGeom prst="rect">
            <a:avLst/>
          </a:prstGeom>
          <a:solidFill>
            <a:srgbClr val="0F6E56"/>
          </a:solidFill>
          <a:ln/>
        </p:spPr>
      </p:sp>
      <p:sp>
        <p:nvSpPr>
          <p:cNvPr id="33" name="Shape 31"/>
          <p:cNvSpPr/>
          <p:nvPr/>
        </p:nvSpPr>
        <p:spPr>
          <a:xfrm>
            <a:off x="3429000" y="3337560"/>
            <a:ext cx="347472" cy="347472"/>
          </a:xfrm>
          <a:prstGeom prst="ellipse">
            <a:avLst/>
          </a:prstGeom>
          <a:solidFill>
            <a:srgbClr val="0F6E56"/>
          </a:solidFill>
          <a:ln/>
        </p:spPr>
      </p:sp>
      <p:sp>
        <p:nvSpPr>
          <p:cNvPr id="34" name="Text 32"/>
          <p:cNvSpPr/>
          <p:nvPr/>
        </p:nvSpPr>
        <p:spPr>
          <a:xfrm>
            <a:off x="3429000" y="3337560"/>
            <a:ext cx="347472" cy="347472"/>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5</a:t>
            </a:r>
            <a:endParaRPr lang="en-US" sz="1200" dirty="0"/>
          </a:p>
        </p:txBody>
      </p:sp>
      <p:sp>
        <p:nvSpPr>
          <p:cNvPr id="35" name="Text 33"/>
          <p:cNvSpPr/>
          <p:nvPr/>
        </p:nvSpPr>
        <p:spPr>
          <a:xfrm>
            <a:off x="3849624" y="3337560"/>
            <a:ext cx="2139696" cy="384048"/>
          </a:xfrm>
          <a:prstGeom prst="rect">
            <a:avLst/>
          </a:prstGeom>
          <a:noFill/>
          <a:ln/>
        </p:spPr>
        <p:txBody>
          <a:bodyPr wrap="square" rtlCol="0" anchor="ctr"/>
          <a:lstStyle/>
          <a:p>
            <a:pPr>
              <a:lnSpc>
                <a:spcPct val="110000"/>
              </a:lnSpc>
            </a:pPr>
            <a:r>
              <a:rPr lang="en-US" sz="1600" b="1" dirty="0">
                <a:solidFill>
                  <a:srgbClr val="1A1245"/>
                </a:solidFill>
                <a:latin typeface="Arial Narrow" panose="020B0606020202030204" pitchFamily="34" charset="0"/>
                <a:cs typeface="Calibri" pitchFamily="34" charset="-120"/>
              </a:rPr>
              <a:t>Sellar la visión y la </a:t>
            </a:r>
            <a:r>
              <a:rPr lang="en-US" sz="1600" b="1" dirty="0" err="1">
                <a:solidFill>
                  <a:srgbClr val="1A1245"/>
                </a:solidFill>
                <a:latin typeface="Arial Narrow" panose="020B0606020202030204" pitchFamily="34" charset="0"/>
                <a:cs typeface="Calibri" pitchFamily="34" charset="-120"/>
              </a:rPr>
              <a:t>profecía</a:t>
            </a:r>
            <a:endParaRPr lang="en-US" sz="1600" b="1" dirty="0">
              <a:solidFill>
                <a:srgbClr val="1A1245"/>
              </a:solidFill>
              <a:latin typeface="Arial Narrow" panose="020B0606020202030204" pitchFamily="34" charset="0"/>
              <a:cs typeface="Calibri" pitchFamily="34" charset="-120"/>
            </a:endParaRPr>
          </a:p>
        </p:txBody>
      </p:sp>
      <p:sp>
        <p:nvSpPr>
          <p:cNvPr id="36" name="Text 34"/>
          <p:cNvSpPr/>
          <p:nvPr/>
        </p:nvSpPr>
        <p:spPr>
          <a:xfrm>
            <a:off x="3429000" y="3767328"/>
            <a:ext cx="2468880" cy="731520"/>
          </a:xfrm>
          <a:prstGeom prst="rect">
            <a:avLst/>
          </a:prstGeom>
          <a:noFill/>
          <a:ln/>
        </p:spPr>
        <p:txBody>
          <a:bodyPr wrap="square" rtlCol="0" anchor="ctr"/>
          <a:lstStyle/>
          <a:p>
            <a:pPr>
              <a:lnSpc>
                <a:spcPct val="120000"/>
              </a:lnSpc>
            </a:pPr>
            <a:r>
              <a:rPr lang="en-US" sz="1600" i="1" dirty="0">
                <a:latin typeface="Arial Narrow" panose="020B0606020202030204" pitchFamily="34" charset="0"/>
                <a:cs typeface="Calibri" pitchFamily="34" charset="-120"/>
              </a:rPr>
              <a:t>El cumplimiento confirma y "sella" (valida) toda la </a:t>
            </a:r>
            <a:r>
              <a:rPr lang="en-US" sz="1600" i="1" dirty="0" err="1">
                <a:latin typeface="Arial Narrow" panose="020B0606020202030204" pitchFamily="34" charset="0"/>
                <a:cs typeface="Calibri" pitchFamily="34" charset="-120"/>
              </a:rPr>
              <a:t>profecía</a:t>
            </a:r>
            <a:r>
              <a:rPr lang="en-US" sz="1600" i="1" dirty="0">
                <a:latin typeface="Arial Narrow" panose="020B0606020202030204" pitchFamily="34" charset="0"/>
                <a:cs typeface="Calibri" pitchFamily="34" charset="-120"/>
              </a:rPr>
              <a:t>.</a:t>
            </a:r>
          </a:p>
        </p:txBody>
      </p:sp>
      <p:sp>
        <p:nvSpPr>
          <p:cNvPr id="37" name="Shape 35"/>
          <p:cNvSpPr/>
          <p:nvPr/>
        </p:nvSpPr>
        <p:spPr>
          <a:xfrm>
            <a:off x="6126480" y="3200400"/>
            <a:ext cx="2743200" cy="1417320"/>
          </a:xfrm>
          <a:prstGeom prst="rect">
            <a:avLst/>
          </a:prstGeom>
          <a:solidFill>
            <a:srgbClr val="E1F5EE"/>
          </a:solidFill>
          <a:ln/>
          <a:effectLst>
            <a:outerShdw blurRad="101600" dist="38100" dir="8100000" algn="bl" rotWithShape="0">
              <a:srgbClr val="000000">
                <a:alpha val="12000"/>
              </a:srgbClr>
            </a:outerShdw>
          </a:effectLst>
        </p:spPr>
      </p:sp>
      <p:sp>
        <p:nvSpPr>
          <p:cNvPr id="38" name="Shape 36"/>
          <p:cNvSpPr/>
          <p:nvPr/>
        </p:nvSpPr>
        <p:spPr>
          <a:xfrm>
            <a:off x="6126480" y="3200400"/>
            <a:ext cx="109728" cy="1417320"/>
          </a:xfrm>
          <a:prstGeom prst="rect">
            <a:avLst/>
          </a:prstGeom>
          <a:solidFill>
            <a:srgbClr val="0F6E56"/>
          </a:solidFill>
          <a:ln/>
        </p:spPr>
      </p:sp>
      <p:sp>
        <p:nvSpPr>
          <p:cNvPr id="39" name="Shape 37"/>
          <p:cNvSpPr/>
          <p:nvPr/>
        </p:nvSpPr>
        <p:spPr>
          <a:xfrm>
            <a:off x="6309360" y="3337560"/>
            <a:ext cx="347472" cy="347472"/>
          </a:xfrm>
          <a:prstGeom prst="ellipse">
            <a:avLst/>
          </a:prstGeom>
          <a:solidFill>
            <a:srgbClr val="0F6E56"/>
          </a:solidFill>
          <a:ln/>
        </p:spPr>
      </p:sp>
      <p:sp>
        <p:nvSpPr>
          <p:cNvPr id="40" name="Text 38"/>
          <p:cNvSpPr/>
          <p:nvPr/>
        </p:nvSpPr>
        <p:spPr>
          <a:xfrm>
            <a:off x="6309360" y="3337560"/>
            <a:ext cx="347472" cy="347472"/>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6</a:t>
            </a:r>
            <a:endParaRPr lang="en-US" sz="1200" dirty="0"/>
          </a:p>
        </p:txBody>
      </p:sp>
      <p:sp>
        <p:nvSpPr>
          <p:cNvPr id="41" name="Text 39"/>
          <p:cNvSpPr/>
          <p:nvPr/>
        </p:nvSpPr>
        <p:spPr>
          <a:xfrm>
            <a:off x="6748272" y="3225265"/>
            <a:ext cx="2048256" cy="384048"/>
          </a:xfrm>
          <a:prstGeom prst="rect">
            <a:avLst/>
          </a:prstGeom>
          <a:noFill/>
          <a:ln/>
        </p:spPr>
        <p:txBody>
          <a:bodyPr wrap="square" rtlCol="0" anchor="ctr"/>
          <a:lstStyle/>
          <a:p>
            <a:pPr>
              <a:lnSpc>
                <a:spcPct val="110000"/>
              </a:lnSpc>
            </a:pPr>
            <a:r>
              <a:rPr lang="en-US" sz="1600" b="1" dirty="0">
                <a:solidFill>
                  <a:srgbClr val="1A1245"/>
                </a:solidFill>
                <a:latin typeface="Arial Narrow" panose="020B0606020202030204" pitchFamily="34" charset="0"/>
                <a:cs typeface="Calibri" pitchFamily="34" charset="-120"/>
              </a:rPr>
              <a:t>Ungir al Santo de los santos</a:t>
            </a:r>
          </a:p>
        </p:txBody>
      </p:sp>
      <p:sp>
        <p:nvSpPr>
          <p:cNvPr id="42" name="Text 40"/>
          <p:cNvSpPr/>
          <p:nvPr/>
        </p:nvSpPr>
        <p:spPr>
          <a:xfrm>
            <a:off x="6236208" y="3767328"/>
            <a:ext cx="2633472" cy="731520"/>
          </a:xfrm>
          <a:prstGeom prst="rect">
            <a:avLst/>
          </a:prstGeom>
          <a:noFill/>
          <a:ln/>
        </p:spPr>
        <p:txBody>
          <a:bodyPr wrap="square" rtlCol="0" anchor="ctr"/>
          <a:lstStyle/>
          <a:p>
            <a:pPr>
              <a:lnSpc>
                <a:spcPct val="120000"/>
              </a:lnSpc>
            </a:pPr>
            <a:r>
              <a:rPr lang="en-US" sz="1600" i="1" dirty="0">
                <a:latin typeface="Arial Narrow" panose="020B0606020202030204" pitchFamily="34" charset="0"/>
                <a:cs typeface="Calibri" pitchFamily="34" charset="-120"/>
              </a:rPr>
              <a:t>El bautismo: el Espíritu desciende sobre Jesús, el </a:t>
            </a:r>
            <a:r>
              <a:rPr lang="en-US" sz="1600" i="1" dirty="0" err="1">
                <a:latin typeface="Arial Narrow" panose="020B0606020202030204" pitchFamily="34" charset="0"/>
                <a:cs typeface="Calibri" pitchFamily="34" charset="-120"/>
              </a:rPr>
              <a:t>ungido</a:t>
            </a:r>
            <a:r>
              <a:rPr lang="en-US" sz="1600" i="1" dirty="0">
                <a:latin typeface="Arial Narrow" panose="020B0606020202030204" pitchFamily="34" charset="0"/>
                <a:cs typeface="Calibri" pitchFamily="34" charset="-120"/>
              </a:rPr>
              <a:t> de Dios.</a:t>
            </a:r>
          </a:p>
        </p:txBody>
      </p:sp>
      <p:sp>
        <p:nvSpPr>
          <p:cNvPr id="43" name="Shape 41"/>
          <p:cNvSpPr/>
          <p:nvPr/>
        </p:nvSpPr>
        <p:spPr>
          <a:xfrm>
            <a:off x="72189" y="4754880"/>
            <a:ext cx="8991600" cy="274320"/>
          </a:xfrm>
          <a:prstGeom prst="rect">
            <a:avLst/>
          </a:prstGeom>
          <a:solidFill>
            <a:srgbClr val="1A1245"/>
          </a:solidFill>
          <a:ln/>
        </p:spPr>
      </p:sp>
      <p:sp>
        <p:nvSpPr>
          <p:cNvPr id="44" name="Text 42"/>
          <p:cNvSpPr/>
          <p:nvPr/>
        </p:nvSpPr>
        <p:spPr>
          <a:xfrm>
            <a:off x="80211" y="4754880"/>
            <a:ext cx="8983578" cy="274320"/>
          </a:xfrm>
          <a:prstGeom prst="rect">
            <a:avLst/>
          </a:prstGeom>
          <a:noFill/>
          <a:ln/>
        </p:spPr>
        <p:txBody>
          <a:bodyPr wrap="square" rtlCol="0" anchor="ctr"/>
          <a:lstStyle/>
          <a:p>
            <a:pPr marL="0" indent="0">
              <a:buNone/>
            </a:pPr>
            <a:r>
              <a:rPr lang="en-US" sz="1200" b="1" dirty="0">
                <a:solidFill>
                  <a:srgbClr val="EF9F27"/>
                </a:solidFill>
              </a:rPr>
              <a:t>📘 Urrutia: </a:t>
            </a:r>
            <a:r>
              <a:rPr lang="en-US" sz="1200" i="1" dirty="0">
                <a:solidFill>
                  <a:srgbClr val="E2E8F0"/>
                </a:solidFill>
              </a:rPr>
              <a:t>"Estos 6 propósitos solo se cumplen en la primera venida de Cristo. Ningún período futuro puede satisfacerlos todos."</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A1245"/>
          </a:solidFill>
          <a:ln/>
        </p:spPr>
      </p:sp>
      <p:sp>
        <p:nvSpPr>
          <p:cNvPr id="3" name="Shape 1"/>
          <p:cNvSpPr/>
          <p:nvPr/>
        </p:nvSpPr>
        <p:spPr>
          <a:xfrm>
            <a:off x="0" y="0"/>
            <a:ext cx="164592" cy="914400"/>
          </a:xfrm>
          <a:prstGeom prst="rect">
            <a:avLst/>
          </a:prstGeom>
          <a:solidFill>
            <a:srgbClr val="EF9F27"/>
          </a:solidFill>
          <a:ln/>
        </p:spPr>
      </p:sp>
      <p:sp>
        <p:nvSpPr>
          <p:cNvPr id="4" name="Text 2"/>
          <p:cNvSpPr/>
          <p:nvPr/>
        </p:nvSpPr>
        <p:spPr>
          <a:xfrm>
            <a:off x="274320" y="0"/>
            <a:ext cx="365760" cy="914400"/>
          </a:xfrm>
          <a:prstGeom prst="rect">
            <a:avLst/>
          </a:prstGeom>
          <a:noFill/>
          <a:ln/>
        </p:spPr>
        <p:txBody>
          <a:bodyPr wrap="square" rtlCol="0" anchor="ctr"/>
          <a:lstStyle/>
          <a:p>
            <a:pPr marL="0" indent="0" algn="ctr">
              <a:buNone/>
            </a:pPr>
            <a:r>
              <a:rPr lang="en-US" sz="1000" b="1" dirty="0">
                <a:solidFill>
                  <a:srgbClr val="FAEEDA"/>
                </a:solidFill>
              </a:rPr>
              <a:t>8</a:t>
            </a:r>
            <a:endParaRPr lang="en-US" sz="1000" dirty="0"/>
          </a:p>
        </p:txBody>
      </p:sp>
      <p:sp>
        <p:nvSpPr>
          <p:cNvPr id="5" name="Text 3"/>
          <p:cNvSpPr/>
          <p:nvPr/>
        </p:nvSpPr>
        <p:spPr>
          <a:xfrm>
            <a:off x="731520" y="0"/>
            <a:ext cx="8229600" cy="914400"/>
          </a:xfrm>
          <a:prstGeom prst="rect">
            <a:avLst/>
          </a:prstGeom>
          <a:noFill/>
          <a:ln/>
        </p:spPr>
        <p:txBody>
          <a:bodyPr wrap="square" rtlCol="0" anchor="ctr"/>
          <a:lstStyle/>
          <a:p>
            <a:pPr marL="0" indent="0">
              <a:buNone/>
            </a:pPr>
            <a:r>
              <a:rPr lang="en-US" sz="1900" b="1" dirty="0">
                <a:solidFill>
                  <a:srgbClr val="FFFFFF"/>
                </a:solidFill>
                <a:latin typeface="Georgia" pitchFamily="34" charset="0"/>
                <a:ea typeface="Georgia" pitchFamily="34" charset="-122"/>
                <a:cs typeface="Georgia" pitchFamily="34" charset="-120"/>
              </a:rPr>
              <a:t>34 d.C. — Fin de las 70 semanas · El evangelio va a los gentiles</a:t>
            </a:r>
            <a:endParaRPr lang="en-US" sz="1900" dirty="0"/>
          </a:p>
        </p:txBody>
      </p:sp>
      <p:sp>
        <p:nvSpPr>
          <p:cNvPr id="6" name="Shape 4"/>
          <p:cNvSpPr/>
          <p:nvPr/>
        </p:nvSpPr>
        <p:spPr>
          <a:xfrm>
            <a:off x="365760" y="1005840"/>
            <a:ext cx="8595360" cy="594360"/>
          </a:xfrm>
          <a:prstGeom prst="rect">
            <a:avLst/>
          </a:prstGeom>
          <a:solidFill>
            <a:srgbClr val="FAEEDA"/>
          </a:solidFill>
          <a:ln/>
          <a:effectLst>
            <a:outerShdw blurRad="101600" dist="38100" dir="8100000" algn="bl" rotWithShape="0">
              <a:srgbClr val="000000">
                <a:alpha val="12000"/>
              </a:srgbClr>
            </a:outerShdw>
          </a:effectLst>
        </p:spPr>
      </p:sp>
      <p:sp>
        <p:nvSpPr>
          <p:cNvPr id="7" name="Text 5"/>
          <p:cNvSpPr/>
          <p:nvPr/>
        </p:nvSpPr>
        <p:spPr>
          <a:xfrm>
            <a:off x="365760" y="1005840"/>
            <a:ext cx="8412480" cy="594360"/>
          </a:xfrm>
          <a:prstGeom prst="rect">
            <a:avLst/>
          </a:prstGeom>
          <a:noFill/>
          <a:ln/>
        </p:spPr>
        <p:txBody>
          <a:bodyPr wrap="square" rtlCol="0" anchor="ctr"/>
          <a:lstStyle/>
          <a:p>
            <a:pPr marL="0" indent="0" algn="ctr">
              <a:buNone/>
            </a:pPr>
            <a:r>
              <a:rPr lang="en-US" sz="1600" b="1" dirty="0">
                <a:solidFill>
                  <a:srgbClr val="854F0B"/>
                </a:solidFill>
              </a:rPr>
              <a:t>31 d.C.</a:t>
            </a:r>
            <a:r>
              <a:rPr lang="en-US" sz="1600" dirty="0">
                <a:solidFill>
                  <a:srgbClr val="64748B"/>
                </a:solidFill>
              </a:rPr>
              <a:t>  +  3½ años restantes  =  </a:t>
            </a:r>
            <a:r>
              <a:rPr lang="en-US" sz="1600" b="1" dirty="0">
                <a:solidFill>
                  <a:srgbClr val="1A1245"/>
                </a:solidFill>
              </a:rPr>
              <a:t>34 d.C.</a:t>
            </a:r>
            <a:r>
              <a:rPr lang="en-US" sz="1600" b="1" dirty="0">
                <a:solidFill>
                  <a:srgbClr val="0F6E56"/>
                </a:solidFill>
              </a:rPr>
              <a:t>  ✓  Martirio de Esteban · Conversión de Saulo</a:t>
            </a:r>
            <a:endParaRPr lang="en-US" sz="1600" dirty="0"/>
          </a:p>
        </p:txBody>
      </p:sp>
      <p:sp>
        <p:nvSpPr>
          <p:cNvPr id="8" name="Shape 6"/>
          <p:cNvSpPr/>
          <p:nvPr/>
        </p:nvSpPr>
        <p:spPr>
          <a:xfrm>
            <a:off x="365760" y="1737360"/>
            <a:ext cx="4178808" cy="2377440"/>
          </a:xfrm>
          <a:prstGeom prst="rect">
            <a:avLst/>
          </a:prstGeom>
          <a:solidFill>
            <a:srgbClr val="FFFFFF"/>
          </a:solidFill>
          <a:ln/>
          <a:effectLst>
            <a:outerShdw blurRad="101600" dist="38100" dir="8100000" algn="bl" rotWithShape="0">
              <a:srgbClr val="000000">
                <a:alpha val="12000"/>
              </a:srgbClr>
            </a:outerShdw>
          </a:effectLst>
        </p:spPr>
      </p:sp>
      <p:sp>
        <p:nvSpPr>
          <p:cNvPr id="9" name="Shape 7"/>
          <p:cNvSpPr/>
          <p:nvPr/>
        </p:nvSpPr>
        <p:spPr>
          <a:xfrm>
            <a:off x="365760" y="1737360"/>
            <a:ext cx="4178808" cy="91440"/>
          </a:xfrm>
          <a:prstGeom prst="rect">
            <a:avLst/>
          </a:prstGeom>
          <a:solidFill>
            <a:srgbClr val="854F0B"/>
          </a:solidFill>
          <a:ln/>
        </p:spPr>
      </p:sp>
      <p:sp>
        <p:nvSpPr>
          <p:cNvPr id="10" name="Text 8"/>
          <p:cNvSpPr/>
          <p:nvPr/>
        </p:nvSpPr>
        <p:spPr>
          <a:xfrm>
            <a:off x="365760" y="1805860"/>
            <a:ext cx="3749040" cy="347472"/>
          </a:xfrm>
          <a:prstGeom prst="rect">
            <a:avLst/>
          </a:prstGeom>
          <a:noFill/>
          <a:ln/>
        </p:spPr>
        <p:txBody>
          <a:bodyPr wrap="square" rtlCol="0" anchor="ctr"/>
          <a:lstStyle/>
          <a:p>
            <a:pPr marL="0" indent="0">
              <a:buNone/>
            </a:pPr>
            <a:r>
              <a:rPr lang="en-US" sz="1300" b="1" dirty="0">
                <a:solidFill>
                  <a:srgbClr val="1A1245"/>
                </a:solidFill>
                <a:latin typeface="Calibri" pitchFamily="34" charset="0"/>
                <a:ea typeface="Calibri" pitchFamily="34" charset="-122"/>
                <a:cs typeface="Calibri" pitchFamily="34" charset="-120"/>
              </a:rPr>
              <a:t>Lo que ocurrió en 34 d.C.</a:t>
            </a:r>
            <a:endParaRPr lang="en-US" sz="1300" dirty="0"/>
          </a:p>
        </p:txBody>
      </p:sp>
      <p:sp>
        <p:nvSpPr>
          <p:cNvPr id="11" name="Text 9"/>
          <p:cNvSpPr/>
          <p:nvPr/>
        </p:nvSpPr>
        <p:spPr>
          <a:xfrm>
            <a:off x="365760" y="2133600"/>
            <a:ext cx="4160520" cy="2011680"/>
          </a:xfrm>
          <a:prstGeom prst="rect">
            <a:avLst/>
          </a:prstGeom>
          <a:noFill/>
          <a:ln/>
        </p:spPr>
        <p:txBody>
          <a:bodyPr wrap="square" rtlCol="0" anchor="ctr"/>
          <a:lstStyle/>
          <a:p>
            <a:pPr marL="285750" indent="-285750">
              <a:buSzPct val="100000"/>
              <a:buFont typeface="Arial" panose="020B0604020202020204" pitchFamily="34" charset="0"/>
              <a:buChar char="•"/>
            </a:pPr>
            <a:r>
              <a:rPr lang="en-US" sz="1400" i="1" dirty="0">
                <a:latin typeface="Arial Narrow" panose="020B0606020202030204" pitchFamily="34" charset="0"/>
                <a:ea typeface="Calibri" pitchFamily="34" charset="-122"/>
                <a:cs typeface="Calibri" pitchFamily="34" charset="-120"/>
              </a:rPr>
              <a:t>Esteban es apedreado — primer mártir cristiano.</a:t>
            </a:r>
            <a:endParaRPr lang="en-US" sz="1400" i="1" dirty="0">
              <a:latin typeface="Arial Narrow" panose="020B0606020202030204" pitchFamily="34" charset="0"/>
            </a:endParaRPr>
          </a:p>
          <a:p>
            <a:pPr marL="285750" indent="-285750">
              <a:buSzPct val="100000"/>
              <a:buFont typeface="Arial" panose="020B0604020202020204" pitchFamily="34" charset="0"/>
              <a:buChar char="•"/>
            </a:pPr>
            <a:r>
              <a:rPr lang="en-US" sz="1400" i="1" dirty="0">
                <a:latin typeface="Arial Narrow" panose="020B0606020202030204" pitchFamily="34" charset="0"/>
                <a:ea typeface="Calibri" pitchFamily="34" charset="-122"/>
                <a:cs typeface="Calibri" pitchFamily="34" charset="-120"/>
              </a:rPr>
              <a:t>Saulo (Pablo) participa, luego se convierte en el gran apóstol a los gentiles.</a:t>
            </a:r>
            <a:endParaRPr lang="en-US" sz="1400" i="1" dirty="0">
              <a:latin typeface="Arial Narrow" panose="020B0606020202030204" pitchFamily="34" charset="0"/>
            </a:endParaRPr>
          </a:p>
          <a:p>
            <a:pPr marL="285750" indent="-285750">
              <a:buSzPct val="100000"/>
              <a:buFont typeface="Arial" panose="020B0604020202020204" pitchFamily="34" charset="0"/>
              <a:buChar char="•"/>
            </a:pPr>
            <a:r>
              <a:rPr lang="en-US" sz="1400" i="1" dirty="0">
                <a:latin typeface="Arial Narrow" panose="020B0606020202030204" pitchFamily="34" charset="0"/>
                <a:ea typeface="Calibri" pitchFamily="34" charset="-122"/>
                <a:cs typeface="Calibri" pitchFamily="34" charset="-120"/>
              </a:rPr>
              <a:t>La iglesia se dispersa fuera de Judea, llevando el evangelio a todo el mundo.</a:t>
            </a:r>
            <a:endParaRPr lang="en-US" sz="1400" i="1" dirty="0">
              <a:latin typeface="Arial Narrow" panose="020B0606020202030204" pitchFamily="34" charset="0"/>
            </a:endParaRPr>
          </a:p>
          <a:p>
            <a:pPr marL="285750" indent="-285750">
              <a:buSzPct val="100000"/>
              <a:buFont typeface="Arial" panose="020B0604020202020204" pitchFamily="34" charset="0"/>
              <a:buChar char="•"/>
            </a:pPr>
            <a:r>
              <a:rPr lang="en-US" sz="1400" i="1" dirty="0">
                <a:latin typeface="Arial Narrow" panose="020B0606020202030204" pitchFamily="34" charset="0"/>
                <a:ea typeface="Calibri" pitchFamily="34" charset="-122"/>
                <a:cs typeface="Calibri" pitchFamily="34" charset="-120"/>
              </a:rPr>
              <a:t>La "semana" (período) asignada a Israel se completa. El pacto de gracia se abre plenamente a todas las naciones.</a:t>
            </a:r>
            <a:endParaRPr lang="en-US" sz="1400" i="1" dirty="0">
              <a:latin typeface="Arial Narrow" panose="020B0606020202030204" pitchFamily="34" charset="0"/>
            </a:endParaRPr>
          </a:p>
        </p:txBody>
      </p:sp>
      <p:sp>
        <p:nvSpPr>
          <p:cNvPr id="12" name="Shape 10"/>
          <p:cNvSpPr/>
          <p:nvPr/>
        </p:nvSpPr>
        <p:spPr>
          <a:xfrm>
            <a:off x="4663440" y="1737360"/>
            <a:ext cx="4297680" cy="1188720"/>
          </a:xfrm>
          <a:prstGeom prst="rect">
            <a:avLst/>
          </a:prstGeom>
          <a:solidFill>
            <a:srgbClr val="EEEDFE"/>
          </a:solidFill>
          <a:ln/>
          <a:effectLst>
            <a:outerShdw blurRad="101600" dist="38100" dir="8100000" algn="bl" rotWithShape="0">
              <a:srgbClr val="000000">
                <a:alpha val="12000"/>
              </a:srgbClr>
            </a:outerShdw>
          </a:effectLst>
        </p:spPr>
      </p:sp>
      <p:sp>
        <p:nvSpPr>
          <p:cNvPr id="13" name="Shape 11"/>
          <p:cNvSpPr/>
          <p:nvPr/>
        </p:nvSpPr>
        <p:spPr>
          <a:xfrm>
            <a:off x="4663440" y="1737360"/>
            <a:ext cx="109728" cy="1188720"/>
          </a:xfrm>
          <a:prstGeom prst="rect">
            <a:avLst/>
          </a:prstGeom>
          <a:solidFill>
            <a:srgbClr val="3C3489"/>
          </a:solidFill>
          <a:ln/>
        </p:spPr>
      </p:sp>
      <p:sp>
        <p:nvSpPr>
          <p:cNvPr id="14" name="Text 12"/>
          <p:cNvSpPr/>
          <p:nvPr/>
        </p:nvSpPr>
        <p:spPr>
          <a:xfrm>
            <a:off x="4892040" y="1791101"/>
            <a:ext cx="3749040" cy="274320"/>
          </a:xfrm>
          <a:prstGeom prst="rect">
            <a:avLst/>
          </a:prstGeom>
          <a:noFill/>
          <a:ln/>
        </p:spPr>
        <p:txBody>
          <a:bodyPr wrap="square" rtlCol="0" anchor="ctr"/>
          <a:lstStyle/>
          <a:p>
            <a:pPr marL="0" indent="0">
              <a:buNone/>
            </a:pPr>
            <a:r>
              <a:rPr lang="en-US" sz="1400" b="1" kern="0" spc="100" dirty="0">
                <a:solidFill>
                  <a:srgbClr val="3C3489"/>
                </a:solidFill>
                <a:latin typeface="Calibri" pitchFamily="34" charset="0"/>
                <a:ea typeface="Calibri" pitchFamily="34" charset="-122"/>
                <a:cs typeface="Calibri" pitchFamily="34" charset="-120"/>
              </a:rPr>
              <a:t>📖  Hechos 8:1-4</a:t>
            </a:r>
            <a:endParaRPr lang="en-US" sz="1400" dirty="0"/>
          </a:p>
        </p:txBody>
      </p:sp>
      <p:sp>
        <p:nvSpPr>
          <p:cNvPr id="15" name="Text 13"/>
          <p:cNvSpPr/>
          <p:nvPr/>
        </p:nvSpPr>
        <p:spPr>
          <a:xfrm>
            <a:off x="4892040" y="2148840"/>
            <a:ext cx="4069080" cy="685800"/>
          </a:xfrm>
          <a:prstGeom prst="rect">
            <a:avLst/>
          </a:prstGeom>
          <a:noFill/>
          <a:ln/>
        </p:spPr>
        <p:txBody>
          <a:bodyPr wrap="square" rtlCol="0" anchor="ctr"/>
          <a:lstStyle/>
          <a:p>
            <a:pPr marL="0" indent="0">
              <a:lnSpc>
                <a:spcPct val="120000"/>
              </a:lnSpc>
              <a:buNone/>
            </a:pPr>
            <a:r>
              <a:rPr lang="en-US" sz="1400" i="1" dirty="0">
                <a:solidFill>
                  <a:srgbClr val="1A1245"/>
                </a:solidFill>
                <a:latin typeface="Georgia" pitchFamily="34" charset="0"/>
                <a:ea typeface="Georgia" pitchFamily="34" charset="-122"/>
                <a:cs typeface="Georgia" pitchFamily="34" charset="-120"/>
              </a:rPr>
              <a:t>"Y Saulo asentía en su muerte... todos fueron esparcidos por las tierras de Judea y de Samaria... y anunciaban el evangelio."</a:t>
            </a:r>
            <a:endParaRPr lang="en-US" sz="1400" dirty="0"/>
          </a:p>
        </p:txBody>
      </p:sp>
      <p:sp>
        <p:nvSpPr>
          <p:cNvPr id="16" name="Shape 14"/>
          <p:cNvSpPr/>
          <p:nvPr/>
        </p:nvSpPr>
        <p:spPr>
          <a:xfrm>
            <a:off x="4663440" y="3017520"/>
            <a:ext cx="4297680" cy="1097280"/>
          </a:xfrm>
          <a:prstGeom prst="rect">
            <a:avLst/>
          </a:prstGeom>
          <a:solidFill>
            <a:srgbClr val="1A1245"/>
          </a:solidFill>
          <a:ln/>
          <a:effectLst>
            <a:outerShdw blurRad="101600" dist="38100" dir="8100000" algn="bl" rotWithShape="0">
              <a:srgbClr val="000000">
                <a:alpha val="12000"/>
              </a:srgbClr>
            </a:outerShdw>
          </a:effectLst>
        </p:spPr>
      </p:sp>
      <p:sp>
        <p:nvSpPr>
          <p:cNvPr id="17" name="Text 15"/>
          <p:cNvSpPr/>
          <p:nvPr/>
        </p:nvSpPr>
        <p:spPr>
          <a:xfrm>
            <a:off x="4663440" y="3014311"/>
            <a:ext cx="3749040" cy="274320"/>
          </a:xfrm>
          <a:prstGeom prst="rect">
            <a:avLst/>
          </a:prstGeom>
          <a:noFill/>
          <a:ln/>
        </p:spPr>
        <p:txBody>
          <a:bodyPr wrap="square" rtlCol="0" anchor="ctr"/>
          <a:lstStyle/>
          <a:p>
            <a:pPr marL="0" indent="0">
              <a:buNone/>
            </a:pPr>
            <a:r>
              <a:rPr lang="en-US" sz="1200" b="1" kern="0" spc="100" dirty="0">
                <a:solidFill>
                  <a:srgbClr val="EF9F27"/>
                </a:solidFill>
                <a:latin typeface="Calibri" pitchFamily="34" charset="0"/>
                <a:ea typeface="Calibri" pitchFamily="34" charset="-122"/>
                <a:cs typeface="Calibri" pitchFamily="34" charset="-120"/>
              </a:rPr>
              <a:t>✍️  Elena G. de White</a:t>
            </a:r>
            <a:endParaRPr lang="en-US" sz="1200" dirty="0"/>
          </a:p>
        </p:txBody>
      </p:sp>
      <p:sp>
        <p:nvSpPr>
          <p:cNvPr id="18" name="Text 16"/>
          <p:cNvSpPr/>
          <p:nvPr/>
        </p:nvSpPr>
        <p:spPr>
          <a:xfrm>
            <a:off x="4663440" y="3236976"/>
            <a:ext cx="4297680" cy="908304"/>
          </a:xfrm>
          <a:prstGeom prst="rect">
            <a:avLst/>
          </a:prstGeom>
          <a:noFill/>
          <a:ln/>
        </p:spPr>
        <p:txBody>
          <a:bodyPr wrap="square" rtlCol="0" anchor="ctr"/>
          <a:lstStyle/>
          <a:p>
            <a:pPr marL="0" indent="0">
              <a:lnSpc>
                <a:spcPct val="120000"/>
              </a:lnSpc>
              <a:buNone/>
            </a:pPr>
            <a:r>
              <a:rPr lang="en-US" sz="1600" i="1" dirty="0">
                <a:solidFill>
                  <a:srgbClr val="E2E8F0"/>
                </a:solidFill>
                <a:latin typeface="Calibri" pitchFamily="34" charset="0"/>
                <a:ea typeface="Calibri" pitchFamily="34" charset="-122"/>
                <a:cs typeface="Calibri" pitchFamily="34" charset="-120"/>
              </a:rPr>
              <a:t>"Con la apedreación de Esteban se completaron las setenta semanas... La misericordia de Dios se extendió entonces a todas las naciones."</a:t>
            </a:r>
            <a:endParaRPr lang="en-US" sz="1600" dirty="0"/>
          </a:p>
        </p:txBody>
      </p:sp>
      <p:sp>
        <p:nvSpPr>
          <p:cNvPr id="19" name="Shape 17"/>
          <p:cNvSpPr/>
          <p:nvPr/>
        </p:nvSpPr>
        <p:spPr>
          <a:xfrm>
            <a:off x="365760" y="4251960"/>
            <a:ext cx="8595360" cy="685800"/>
          </a:xfrm>
          <a:prstGeom prst="rect">
            <a:avLst/>
          </a:prstGeom>
          <a:solidFill>
            <a:srgbClr val="3C3489"/>
          </a:solidFill>
          <a:ln/>
          <a:effectLst>
            <a:outerShdw blurRad="101600" dist="38100" dir="8100000" algn="bl" rotWithShape="0">
              <a:srgbClr val="000000">
                <a:alpha val="12000"/>
              </a:srgbClr>
            </a:outerShdw>
          </a:effectLst>
        </p:spPr>
      </p:sp>
      <p:sp>
        <p:nvSpPr>
          <p:cNvPr id="20" name="Text 18"/>
          <p:cNvSpPr/>
          <p:nvPr/>
        </p:nvSpPr>
        <p:spPr>
          <a:xfrm>
            <a:off x="731520" y="4279392"/>
            <a:ext cx="1280160" cy="320040"/>
          </a:xfrm>
          <a:prstGeom prst="rect">
            <a:avLst/>
          </a:prstGeom>
          <a:noFill/>
          <a:ln/>
        </p:spPr>
        <p:txBody>
          <a:bodyPr wrap="square" rtlCol="0" anchor="ctr"/>
          <a:lstStyle/>
          <a:p>
            <a:pPr marL="0" indent="0" algn="ctr">
              <a:buNone/>
            </a:pPr>
            <a:r>
              <a:rPr lang="en-US" b="1" dirty="0">
                <a:solidFill>
                  <a:srgbClr val="EF9F27"/>
                </a:solidFill>
                <a:latin typeface="Calibri" pitchFamily="34" charset="0"/>
                <a:ea typeface="Calibri" pitchFamily="34" charset="-122"/>
                <a:cs typeface="Calibri" pitchFamily="34" charset="-120"/>
              </a:rPr>
              <a:t>457 a.C.</a:t>
            </a:r>
            <a:endParaRPr lang="en-US" dirty="0"/>
          </a:p>
        </p:txBody>
      </p:sp>
      <p:sp>
        <p:nvSpPr>
          <p:cNvPr id="21" name="Text 19"/>
          <p:cNvSpPr/>
          <p:nvPr/>
        </p:nvSpPr>
        <p:spPr>
          <a:xfrm>
            <a:off x="731520" y="4590288"/>
            <a:ext cx="1280160" cy="256032"/>
          </a:xfrm>
          <a:prstGeom prst="rect">
            <a:avLst/>
          </a:prstGeom>
          <a:noFill/>
          <a:ln/>
        </p:spPr>
        <p:txBody>
          <a:bodyPr wrap="square" rtlCol="0" anchor="ctr"/>
          <a:lstStyle/>
          <a:p>
            <a:pPr marL="0" indent="0" algn="ctr">
              <a:buNone/>
            </a:pPr>
            <a:r>
              <a:rPr lang="en-US" dirty="0">
                <a:solidFill>
                  <a:srgbClr val="EEEDFE"/>
                </a:solidFill>
                <a:latin typeface="Calibri" pitchFamily="34" charset="0"/>
                <a:ea typeface="Calibri" pitchFamily="34" charset="-122"/>
                <a:cs typeface="Calibri" pitchFamily="34" charset="-120"/>
              </a:rPr>
              <a:t>Inicio</a:t>
            </a:r>
            <a:endParaRPr lang="en-US" dirty="0"/>
          </a:p>
        </p:txBody>
      </p:sp>
      <p:sp>
        <p:nvSpPr>
          <p:cNvPr id="22" name="Shape 20"/>
          <p:cNvSpPr/>
          <p:nvPr/>
        </p:nvSpPr>
        <p:spPr>
          <a:xfrm>
            <a:off x="2011680" y="4590288"/>
            <a:ext cx="320040" cy="0"/>
          </a:xfrm>
          <a:prstGeom prst="line">
            <a:avLst/>
          </a:prstGeom>
          <a:noFill/>
          <a:ln w="12700">
            <a:solidFill>
              <a:srgbClr val="EF9F27"/>
            </a:solidFill>
            <a:prstDash val="solid"/>
          </a:ln>
        </p:spPr>
      </p:sp>
      <p:sp>
        <p:nvSpPr>
          <p:cNvPr id="23" name="Text 21"/>
          <p:cNvSpPr/>
          <p:nvPr/>
        </p:nvSpPr>
        <p:spPr>
          <a:xfrm>
            <a:off x="2331720" y="4279392"/>
            <a:ext cx="1280160" cy="320040"/>
          </a:xfrm>
          <a:prstGeom prst="rect">
            <a:avLst/>
          </a:prstGeom>
          <a:noFill/>
          <a:ln/>
        </p:spPr>
        <p:txBody>
          <a:bodyPr wrap="square" rtlCol="0" anchor="ctr"/>
          <a:lstStyle/>
          <a:p>
            <a:pPr marL="0" indent="0" algn="ctr">
              <a:buNone/>
            </a:pPr>
            <a:r>
              <a:rPr lang="en-US" b="1" dirty="0">
                <a:solidFill>
                  <a:srgbClr val="EF9F27"/>
                </a:solidFill>
                <a:latin typeface="Calibri" pitchFamily="34" charset="0"/>
                <a:ea typeface="Calibri" pitchFamily="34" charset="-122"/>
                <a:cs typeface="Calibri" pitchFamily="34" charset="-120"/>
              </a:rPr>
              <a:t>408 a.C.</a:t>
            </a:r>
            <a:endParaRPr lang="en-US" dirty="0"/>
          </a:p>
        </p:txBody>
      </p:sp>
      <p:sp>
        <p:nvSpPr>
          <p:cNvPr id="24" name="Text 22"/>
          <p:cNvSpPr/>
          <p:nvPr/>
        </p:nvSpPr>
        <p:spPr>
          <a:xfrm>
            <a:off x="2331720" y="4590288"/>
            <a:ext cx="1280160" cy="256032"/>
          </a:xfrm>
          <a:prstGeom prst="rect">
            <a:avLst/>
          </a:prstGeom>
          <a:noFill/>
          <a:ln/>
        </p:spPr>
        <p:txBody>
          <a:bodyPr wrap="square" rtlCol="0" anchor="ctr"/>
          <a:lstStyle/>
          <a:p>
            <a:pPr algn="ctr"/>
            <a:r>
              <a:rPr lang="en-US" dirty="0">
                <a:solidFill>
                  <a:srgbClr val="EEEDFE"/>
                </a:solidFill>
                <a:latin typeface="Calibri" pitchFamily="34" charset="0"/>
                <a:cs typeface="Calibri" pitchFamily="34" charset="-120"/>
              </a:rPr>
              <a:t>+49 </a:t>
            </a:r>
            <a:r>
              <a:rPr lang="en-US" dirty="0" err="1">
                <a:solidFill>
                  <a:srgbClr val="EEEDFE"/>
                </a:solidFill>
                <a:latin typeface="Calibri" pitchFamily="34" charset="0"/>
                <a:cs typeface="Calibri" pitchFamily="34" charset="-120"/>
              </a:rPr>
              <a:t>años</a:t>
            </a:r>
            <a:endParaRPr lang="en-US" dirty="0">
              <a:solidFill>
                <a:srgbClr val="EEEDFE"/>
              </a:solidFill>
              <a:latin typeface="Calibri" pitchFamily="34" charset="0"/>
              <a:cs typeface="Calibri" pitchFamily="34" charset="-120"/>
            </a:endParaRPr>
          </a:p>
        </p:txBody>
      </p:sp>
      <p:sp>
        <p:nvSpPr>
          <p:cNvPr id="25" name="Shape 23"/>
          <p:cNvSpPr/>
          <p:nvPr/>
        </p:nvSpPr>
        <p:spPr>
          <a:xfrm>
            <a:off x="3611880" y="4590288"/>
            <a:ext cx="320040" cy="0"/>
          </a:xfrm>
          <a:prstGeom prst="line">
            <a:avLst/>
          </a:prstGeom>
          <a:noFill/>
          <a:ln w="12700">
            <a:solidFill>
              <a:srgbClr val="EF9F27"/>
            </a:solidFill>
            <a:prstDash val="solid"/>
          </a:ln>
        </p:spPr>
      </p:sp>
      <p:sp>
        <p:nvSpPr>
          <p:cNvPr id="26" name="Text 24"/>
          <p:cNvSpPr/>
          <p:nvPr/>
        </p:nvSpPr>
        <p:spPr>
          <a:xfrm>
            <a:off x="3931920" y="4279392"/>
            <a:ext cx="1280160" cy="320040"/>
          </a:xfrm>
          <a:prstGeom prst="rect">
            <a:avLst/>
          </a:prstGeom>
          <a:noFill/>
          <a:ln/>
        </p:spPr>
        <p:txBody>
          <a:bodyPr wrap="square" rtlCol="0" anchor="ctr"/>
          <a:lstStyle/>
          <a:p>
            <a:pPr algn="ctr"/>
            <a:r>
              <a:rPr lang="en-US" b="1" dirty="0">
                <a:solidFill>
                  <a:srgbClr val="EF9F27"/>
                </a:solidFill>
                <a:latin typeface="Calibri" pitchFamily="34" charset="0"/>
                <a:cs typeface="Calibri" pitchFamily="34" charset="-120"/>
              </a:rPr>
              <a:t>27 </a:t>
            </a:r>
            <a:r>
              <a:rPr lang="en-US" b="1" dirty="0" err="1">
                <a:solidFill>
                  <a:srgbClr val="EF9F27"/>
                </a:solidFill>
                <a:latin typeface="Calibri" pitchFamily="34" charset="0"/>
                <a:cs typeface="Calibri" pitchFamily="34" charset="-120"/>
              </a:rPr>
              <a:t>d.C.</a:t>
            </a:r>
            <a:endParaRPr lang="en-US" b="1" dirty="0">
              <a:solidFill>
                <a:srgbClr val="EF9F27"/>
              </a:solidFill>
              <a:latin typeface="Calibri" pitchFamily="34" charset="0"/>
              <a:cs typeface="Calibri" pitchFamily="34" charset="-120"/>
            </a:endParaRPr>
          </a:p>
        </p:txBody>
      </p:sp>
      <p:sp>
        <p:nvSpPr>
          <p:cNvPr id="27" name="Text 25"/>
          <p:cNvSpPr/>
          <p:nvPr/>
        </p:nvSpPr>
        <p:spPr>
          <a:xfrm>
            <a:off x="3931920" y="4590288"/>
            <a:ext cx="1280160" cy="256032"/>
          </a:xfrm>
          <a:prstGeom prst="rect">
            <a:avLst/>
          </a:prstGeom>
          <a:noFill/>
          <a:ln/>
        </p:spPr>
        <p:txBody>
          <a:bodyPr wrap="square" rtlCol="0" anchor="ctr"/>
          <a:lstStyle/>
          <a:p>
            <a:pPr algn="ctr"/>
            <a:r>
              <a:rPr lang="en-US" dirty="0" err="1">
                <a:solidFill>
                  <a:srgbClr val="EEEDFE"/>
                </a:solidFill>
                <a:latin typeface="Calibri" pitchFamily="34" charset="0"/>
                <a:cs typeface="Calibri" pitchFamily="34" charset="-120"/>
              </a:rPr>
              <a:t>Bautismo</a:t>
            </a:r>
            <a:endParaRPr lang="en-US" dirty="0">
              <a:solidFill>
                <a:srgbClr val="EEEDFE"/>
              </a:solidFill>
              <a:latin typeface="Calibri" pitchFamily="34" charset="0"/>
              <a:cs typeface="Calibri" pitchFamily="34" charset="-120"/>
            </a:endParaRPr>
          </a:p>
        </p:txBody>
      </p:sp>
      <p:sp>
        <p:nvSpPr>
          <p:cNvPr id="28" name="Shape 26"/>
          <p:cNvSpPr/>
          <p:nvPr/>
        </p:nvSpPr>
        <p:spPr>
          <a:xfrm>
            <a:off x="5212080" y="4590288"/>
            <a:ext cx="320040" cy="0"/>
          </a:xfrm>
          <a:prstGeom prst="line">
            <a:avLst/>
          </a:prstGeom>
          <a:noFill/>
          <a:ln w="12700">
            <a:solidFill>
              <a:srgbClr val="EF9F27"/>
            </a:solidFill>
            <a:prstDash val="solid"/>
          </a:ln>
        </p:spPr>
      </p:sp>
      <p:sp>
        <p:nvSpPr>
          <p:cNvPr id="29" name="Text 27"/>
          <p:cNvSpPr/>
          <p:nvPr/>
        </p:nvSpPr>
        <p:spPr>
          <a:xfrm>
            <a:off x="5532120" y="4279392"/>
            <a:ext cx="1280160" cy="320040"/>
          </a:xfrm>
          <a:prstGeom prst="rect">
            <a:avLst/>
          </a:prstGeom>
          <a:noFill/>
          <a:ln/>
        </p:spPr>
        <p:txBody>
          <a:bodyPr wrap="square" rtlCol="0" anchor="ctr"/>
          <a:lstStyle/>
          <a:p>
            <a:pPr algn="ctr"/>
            <a:r>
              <a:rPr lang="en-US" b="1" dirty="0">
                <a:solidFill>
                  <a:srgbClr val="EF9F27"/>
                </a:solidFill>
                <a:latin typeface="Calibri" pitchFamily="34" charset="0"/>
                <a:cs typeface="Calibri" pitchFamily="34" charset="-120"/>
              </a:rPr>
              <a:t>31 </a:t>
            </a:r>
            <a:r>
              <a:rPr lang="en-US" b="1" dirty="0" err="1">
                <a:solidFill>
                  <a:srgbClr val="EF9F27"/>
                </a:solidFill>
                <a:latin typeface="Calibri" pitchFamily="34" charset="0"/>
                <a:cs typeface="Calibri" pitchFamily="34" charset="-120"/>
              </a:rPr>
              <a:t>d.C.</a:t>
            </a:r>
            <a:endParaRPr lang="en-US" b="1" dirty="0">
              <a:solidFill>
                <a:srgbClr val="EF9F27"/>
              </a:solidFill>
              <a:latin typeface="Calibri" pitchFamily="34" charset="0"/>
              <a:cs typeface="Calibri" pitchFamily="34" charset="-120"/>
            </a:endParaRPr>
          </a:p>
        </p:txBody>
      </p:sp>
      <p:sp>
        <p:nvSpPr>
          <p:cNvPr id="30" name="Text 28"/>
          <p:cNvSpPr/>
          <p:nvPr/>
        </p:nvSpPr>
        <p:spPr>
          <a:xfrm>
            <a:off x="5532120" y="4590288"/>
            <a:ext cx="1280160" cy="256032"/>
          </a:xfrm>
          <a:prstGeom prst="rect">
            <a:avLst/>
          </a:prstGeom>
          <a:noFill/>
          <a:ln/>
        </p:spPr>
        <p:txBody>
          <a:bodyPr wrap="square" rtlCol="0" anchor="ctr"/>
          <a:lstStyle/>
          <a:p>
            <a:pPr algn="ctr"/>
            <a:r>
              <a:rPr lang="en-US" dirty="0">
                <a:solidFill>
                  <a:srgbClr val="EEEDFE"/>
                </a:solidFill>
                <a:latin typeface="Calibri" pitchFamily="34" charset="0"/>
                <a:cs typeface="Calibri" pitchFamily="34" charset="-120"/>
              </a:rPr>
              <a:t>Cruz</a:t>
            </a:r>
          </a:p>
        </p:txBody>
      </p:sp>
      <p:sp>
        <p:nvSpPr>
          <p:cNvPr id="31" name="Shape 29"/>
          <p:cNvSpPr/>
          <p:nvPr/>
        </p:nvSpPr>
        <p:spPr>
          <a:xfrm>
            <a:off x="6812280" y="4590288"/>
            <a:ext cx="320040" cy="0"/>
          </a:xfrm>
          <a:prstGeom prst="line">
            <a:avLst/>
          </a:prstGeom>
          <a:noFill/>
          <a:ln w="12700">
            <a:solidFill>
              <a:srgbClr val="EF9F27"/>
            </a:solidFill>
            <a:prstDash val="solid"/>
          </a:ln>
        </p:spPr>
      </p:sp>
      <p:sp>
        <p:nvSpPr>
          <p:cNvPr id="32" name="Text 30"/>
          <p:cNvSpPr/>
          <p:nvPr/>
        </p:nvSpPr>
        <p:spPr>
          <a:xfrm>
            <a:off x="7132320" y="4279392"/>
            <a:ext cx="1280160" cy="320040"/>
          </a:xfrm>
          <a:prstGeom prst="rect">
            <a:avLst/>
          </a:prstGeom>
          <a:noFill/>
          <a:ln/>
        </p:spPr>
        <p:txBody>
          <a:bodyPr wrap="square" rtlCol="0" anchor="ctr"/>
          <a:lstStyle/>
          <a:p>
            <a:pPr algn="ctr"/>
            <a:r>
              <a:rPr lang="en-US" b="1" dirty="0">
                <a:solidFill>
                  <a:srgbClr val="EF9F27"/>
                </a:solidFill>
                <a:latin typeface="Calibri" pitchFamily="34" charset="0"/>
                <a:cs typeface="Calibri" pitchFamily="34" charset="-120"/>
              </a:rPr>
              <a:t>34 </a:t>
            </a:r>
            <a:r>
              <a:rPr lang="en-US" b="1" dirty="0" err="1">
                <a:solidFill>
                  <a:srgbClr val="EF9F27"/>
                </a:solidFill>
                <a:latin typeface="Calibri" pitchFamily="34" charset="0"/>
                <a:cs typeface="Calibri" pitchFamily="34" charset="-120"/>
              </a:rPr>
              <a:t>d.C.</a:t>
            </a:r>
            <a:endParaRPr lang="en-US" b="1" dirty="0">
              <a:solidFill>
                <a:srgbClr val="EF9F27"/>
              </a:solidFill>
              <a:latin typeface="Calibri" pitchFamily="34" charset="0"/>
              <a:cs typeface="Calibri" pitchFamily="34" charset="-120"/>
            </a:endParaRPr>
          </a:p>
        </p:txBody>
      </p:sp>
      <p:sp>
        <p:nvSpPr>
          <p:cNvPr id="33" name="Text 31"/>
          <p:cNvSpPr/>
          <p:nvPr/>
        </p:nvSpPr>
        <p:spPr>
          <a:xfrm>
            <a:off x="7132320" y="4590288"/>
            <a:ext cx="1280160" cy="256032"/>
          </a:xfrm>
          <a:prstGeom prst="rect">
            <a:avLst/>
          </a:prstGeom>
          <a:noFill/>
          <a:ln/>
        </p:spPr>
        <p:txBody>
          <a:bodyPr wrap="square" rtlCol="0" anchor="ctr"/>
          <a:lstStyle/>
          <a:p>
            <a:pPr algn="ctr"/>
            <a:r>
              <a:rPr lang="en-US" dirty="0">
                <a:solidFill>
                  <a:srgbClr val="EEEDFE"/>
                </a:solidFill>
                <a:latin typeface="Calibri" pitchFamily="34" charset="0"/>
                <a:cs typeface="Calibri" pitchFamily="34" charset="-120"/>
              </a:rPr>
              <a:t>Fin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TotalTime>
  <Words>1427</Words>
  <Application>Microsoft Office PowerPoint</Application>
  <PresentationFormat>Presentación en pantalla (16:9)</PresentationFormat>
  <Paragraphs>156</Paragraphs>
  <Slides>10</Slides>
  <Notes>10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10</vt:i4>
      </vt:variant>
    </vt:vector>
  </HeadingPairs>
  <TitlesOfParts>
    <vt:vector size="15" baseType="lpstr">
      <vt:lpstr>Arial</vt:lpstr>
      <vt:lpstr>Arial Narrow</vt:lpstr>
      <vt:lpstr>Calibri</vt:lpstr>
      <vt:lpstr>Georgia</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Las 70 Semanas de Daniel 9</dc:title>
  <dc:subject>PptxGenJS Presentation</dc:subject>
  <dc:creator>UNIRE - Material para Jóvenes</dc:creator>
  <cp:lastModifiedBy>Win10</cp:lastModifiedBy>
  <cp:revision>7</cp:revision>
  <dcterms:created xsi:type="dcterms:W3CDTF">2026-05-16T19:07:08Z</dcterms:created>
  <dcterms:modified xsi:type="dcterms:W3CDTF">2026-05-16T21:05:50Z</dcterms:modified>
</cp:coreProperties>
</file>